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0" r:id="rId5"/>
    <p:sldMasterId id="2147483690" r:id="rId6"/>
    <p:sldMasterId id="2147483728" r:id="rId7"/>
  </p:sldMasterIdLst>
  <p:notesMasterIdLst>
    <p:notesMasterId r:id="rId37"/>
  </p:notesMasterIdLst>
  <p:handoutMasterIdLst>
    <p:handoutMasterId r:id="rId38"/>
  </p:handoutMasterIdLst>
  <p:sldIdLst>
    <p:sldId id="256" r:id="rId8"/>
    <p:sldId id="274" r:id="rId9"/>
    <p:sldId id="278" r:id="rId10"/>
    <p:sldId id="280" r:id="rId11"/>
    <p:sldId id="281" r:id="rId12"/>
    <p:sldId id="282" r:id="rId13"/>
    <p:sldId id="284" r:id="rId14"/>
    <p:sldId id="288" r:id="rId15"/>
    <p:sldId id="289" r:id="rId16"/>
    <p:sldId id="2147483630" r:id="rId17"/>
    <p:sldId id="301" r:id="rId18"/>
    <p:sldId id="1881838514" r:id="rId19"/>
    <p:sldId id="2147483625" r:id="rId20"/>
    <p:sldId id="2147483604" r:id="rId21"/>
    <p:sldId id="2147483606" r:id="rId22"/>
    <p:sldId id="2147483607" r:id="rId23"/>
    <p:sldId id="2147483608" r:id="rId24"/>
    <p:sldId id="2147483609" r:id="rId25"/>
    <p:sldId id="2147483610" r:id="rId26"/>
    <p:sldId id="2147483611" r:id="rId27"/>
    <p:sldId id="2147483614" r:id="rId28"/>
    <p:sldId id="2147483626" r:id="rId29"/>
    <p:sldId id="2147483613" r:id="rId30"/>
    <p:sldId id="2147483616" r:id="rId31"/>
    <p:sldId id="2147483627" r:id="rId32"/>
    <p:sldId id="2147483617" r:id="rId33"/>
    <p:sldId id="2147483618" r:id="rId34"/>
    <p:sldId id="2147483622" r:id="rId35"/>
    <p:sldId id="2147483629" r:id="rId36"/>
  </p:sldIdLst>
  <p:sldSz cx="12192000" cy="6858000"/>
  <p:notesSz cx="6858000" cy="9144000"/>
  <p:custDataLst>
    <p:tags r:id="rId39"/>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denas de Valor Medios" id="{BCD3E207-EC83-49C4-BA2A-4B9125F816AF}">
          <p14:sldIdLst>
            <p14:sldId id="256"/>
            <p14:sldId id="274"/>
            <p14:sldId id="278"/>
            <p14:sldId id="280"/>
            <p14:sldId id="281"/>
            <p14:sldId id="282"/>
            <p14:sldId id="284"/>
            <p14:sldId id="288"/>
            <p14:sldId id="289"/>
            <p14:sldId id="2147483630"/>
            <p14:sldId id="301"/>
            <p14:sldId id="1881838514"/>
            <p14:sldId id="2147483625"/>
            <p14:sldId id="2147483604"/>
            <p14:sldId id="2147483606"/>
            <p14:sldId id="2147483607"/>
            <p14:sldId id="2147483608"/>
            <p14:sldId id="2147483609"/>
            <p14:sldId id="2147483610"/>
            <p14:sldId id="2147483611"/>
            <p14:sldId id="2147483614"/>
            <p14:sldId id="2147483626"/>
            <p14:sldId id="2147483613"/>
            <p14:sldId id="2147483616"/>
            <p14:sldId id="2147483627"/>
            <p14:sldId id="2147483617"/>
            <p14:sldId id="2147483618"/>
            <p14:sldId id="2147483622"/>
            <p14:sldId id="21474836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8EB403-2012-7472-F826-A06AE139DF52}" name="Elena Garcia Sanz" initials="EGS" userId="S::egsanz@isdefe.es::18525eb0-1f61-4b68-b7ef-0a90f319e983" providerId="AD"/>
  <p188:author id="{1CD82D38-7C4B-FC50-827F-FB93503DEE1B}" name="Noelia Tomas Arias" initials="NTA" userId="S::Noelia.Tomas.Arias@es.ey.com::68606eec-b110-4962-bd9c-20f09a513cc6" providerId="AD"/>
  <p188:author id="{6B55C39C-5591-0175-1426-F40BAC1336FE}" name="Jesus Diaz Lorenzo" initials="JDL" userId="S::jdiaz@isdefe.es::b4bd7b49-2d1c-42a6-a428-8d23200e0a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Asenjo Saez" initials="AAS" lastIdx="2" clrIdx="0">
    <p:extLst>
      <p:ext uri="{19B8F6BF-5375-455C-9EA6-DF929625EA0E}">
        <p15:presenceInfo xmlns:p15="http://schemas.microsoft.com/office/powerpoint/2012/main" userId="S::Angela.Asenjo.Saez@es.ey.com::ac0cfac2-1cb8-41cf-afea-9b0360026a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A7E"/>
    <a:srgbClr val="376087"/>
    <a:srgbClr val="A50021"/>
    <a:srgbClr val="FFCC00"/>
    <a:srgbClr val="CC0000"/>
    <a:srgbClr val="EBF2F9"/>
    <a:srgbClr val="002060"/>
    <a:srgbClr val="E7E6E6"/>
    <a:srgbClr val="549EA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2" autoAdjust="0"/>
    <p:restoredTop sz="94694"/>
  </p:normalViewPr>
  <p:slideViewPr>
    <p:cSldViewPr snapToGrid="0">
      <p:cViewPr varScale="1">
        <p:scale>
          <a:sx n="83" d="100"/>
          <a:sy n="83" d="100"/>
        </p:scale>
        <p:origin x="48" y="11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A6C54-E524-4808-9E64-1D695A0DA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a:extLst>
              <a:ext uri="{FF2B5EF4-FFF2-40B4-BE49-F238E27FC236}">
                <a16:creationId xmlns:a16="http://schemas.microsoft.com/office/drawing/2014/main" id="{C264D5F0-3220-4CDC-ABF3-0924EC2932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316810-1361-4775-B871-050E4F428770}" type="datetimeFigureOut">
              <a:rPr lang="es-ES" smtClean="0"/>
              <a:t>05/02/2025</a:t>
            </a:fld>
            <a:endParaRPr lang="es-ES"/>
          </a:p>
        </p:txBody>
      </p:sp>
      <p:sp>
        <p:nvSpPr>
          <p:cNvPr id="4" name="Footer Placeholder 3">
            <a:extLst>
              <a:ext uri="{FF2B5EF4-FFF2-40B4-BE49-F238E27FC236}">
                <a16:creationId xmlns:a16="http://schemas.microsoft.com/office/drawing/2014/main" id="{A9C10926-2DCC-4924-816A-D7794E7224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a:extLst>
              <a:ext uri="{FF2B5EF4-FFF2-40B4-BE49-F238E27FC236}">
                <a16:creationId xmlns:a16="http://schemas.microsoft.com/office/drawing/2014/main" id="{98040EA7-6186-467E-8FD3-915A3244F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421248-0031-4BA6-9E12-FBB33622FD2E}" type="slidenum">
              <a:rPr lang="es-ES" smtClean="0"/>
              <a:t>‹Nº›</a:t>
            </a:fld>
            <a:endParaRPr lang="es-ES"/>
          </a:p>
        </p:txBody>
      </p:sp>
    </p:spTree>
    <p:extLst>
      <p:ext uri="{BB962C8B-B14F-4D97-AF65-F5344CB8AC3E}">
        <p14:creationId xmlns:p14="http://schemas.microsoft.com/office/powerpoint/2010/main" val="4269136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DADF7-6707-4699-9C8B-43732C3EDAC8}" type="datetimeFigureOut">
              <a:rPr lang="es-ES" smtClean="0"/>
              <a:t>05/02/2025</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88C3A-80BD-4520-B347-52C214D500A4}" type="slidenum">
              <a:rPr lang="es-ES" smtClean="0"/>
              <a:t>‹Nº›</a:t>
            </a:fld>
            <a:endParaRPr lang="es-ES"/>
          </a:p>
        </p:txBody>
      </p:sp>
    </p:spTree>
    <p:extLst>
      <p:ext uri="{BB962C8B-B14F-4D97-AF65-F5344CB8AC3E}">
        <p14:creationId xmlns:p14="http://schemas.microsoft.com/office/powerpoint/2010/main" val="265374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412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CE2D-77D3-DDD1-F018-30C638186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A17D1-2405-DC4E-882C-CF0900DF2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D971A-89E6-4129-9168-21A9F2D4175E}"/>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421AB482-5C70-AAF4-DBD9-B190F10283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88C3A-80BD-4520-B347-52C214D500A4}"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72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D77C9-05ED-4587-B3DA-8CCEEF0FF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C615-3373-3C99-3AAB-96521A9B4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8435E-8D2A-395B-8CAF-DAA224D91390}"/>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194FA018-3365-C053-358D-D69831281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88C3A-80BD-4520-B347-52C214D500A4}"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3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03990-11A0-36EA-589E-5E39B7CF0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9F2DA-A632-FD45-ED2F-5BF75837B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6886C-27B8-885D-2B31-92CBC22C81E9}"/>
              </a:ext>
            </a:extLst>
          </p:cNvPr>
          <p:cNvSpPr>
            <a:spLocks noGrp="1"/>
          </p:cNvSpPr>
          <p:nvPr>
            <p:ph type="body" idx="1"/>
          </p:nvPr>
        </p:nvSpPr>
        <p:spPr/>
        <p:txBody>
          <a:bodyPr/>
          <a:lstStyle/>
          <a:p>
            <a:endParaRPr lang="es-ES_tradnl"/>
          </a:p>
        </p:txBody>
      </p:sp>
      <p:sp>
        <p:nvSpPr>
          <p:cNvPr id="4" name="Slide Number Placeholder 3">
            <a:extLst>
              <a:ext uri="{FF2B5EF4-FFF2-40B4-BE49-F238E27FC236}">
                <a16:creationId xmlns:a16="http://schemas.microsoft.com/office/drawing/2014/main" id="{EC451353-C866-8F6B-1048-D4999CFE23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88C3A-80BD-4520-B347-52C214D500A4}"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53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9308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096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4725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61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355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0052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95B9-A82A-0E52-0A15-1A370E21EF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6CE6B6-D212-46E3-2844-453D4792816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68B8679-FA56-FFC2-C809-D4A88887AF9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DC4F274-8D52-B911-2480-EDEC622006C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0C863CF-20B6-3848-A556-19735835B031}" type="slidenum">
              <a:rPr kumimoji="0" lang="es-ES" sz="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s-ES" sz="6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2105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88C3A-80BD-4520-B347-52C214D500A4}"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98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59D9-D1A7-4B4A-B331-C4E39C816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1B5A9D00-2165-4CF6-B7EF-5902889ECC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Tree>
    <p:extLst>
      <p:ext uri="{BB962C8B-B14F-4D97-AF65-F5344CB8AC3E}">
        <p14:creationId xmlns:p14="http://schemas.microsoft.com/office/powerpoint/2010/main" val="253769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96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C41-BC9B-45AC-A972-48138CDEC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271E270-D415-472D-83E9-CB1B878631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638A73DD-FA52-4D20-B1CF-07804F2F35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D1723B6C-1753-4F45-89E1-E54FEE53B3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305915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850DCC4-A9C8-4521-8F73-7FEBF4AF2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E3D2FE38-AA9C-47CD-A1F9-8607CF8655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2A016273-5BEF-4823-96C3-AB098CF9BF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370534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51B2-2A9B-4636-8570-58C657E79897}"/>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019A9E8-3031-42AA-B427-3F03729482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ABA240DC-4476-4B8B-831C-859EB6F6A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143869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75E98-2D3A-4DA0-BB1F-25C42354C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BBA09001-FA8B-411B-A4DA-8AFB70EA2C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C43B7F92-B602-4453-9800-489C6746C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1835063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cxnSp>
        <p:nvCxnSpPr>
          <p:cNvPr id="16" name="Conector recto 5">
            <a:extLst>
              <a:ext uri="{FF2B5EF4-FFF2-40B4-BE49-F238E27FC236}">
                <a16:creationId xmlns:a16="http://schemas.microsoft.com/office/drawing/2014/main" id="{708E39C2-5A6B-4270-B41A-D2551EFE8441}"/>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9" name="Conector recto 5">
            <a:extLst>
              <a:ext uri="{FF2B5EF4-FFF2-40B4-BE49-F238E27FC236}">
                <a16:creationId xmlns:a16="http://schemas.microsoft.com/office/drawing/2014/main" id="{D1DB03E0-E461-4827-8933-F6A5C8124FBF}"/>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sp>
        <p:nvSpPr>
          <p:cNvPr id="21" name="Título 9">
            <a:extLst>
              <a:ext uri="{FF2B5EF4-FFF2-40B4-BE49-F238E27FC236}">
                <a16:creationId xmlns:a16="http://schemas.microsoft.com/office/drawing/2014/main" id="{4D3738BF-2EA6-4A23-A924-53D1FF47D0D2}"/>
              </a:ext>
            </a:extLst>
          </p:cNvPr>
          <p:cNvSpPr>
            <a:spLocks noGrp="1"/>
          </p:cNvSpPr>
          <p:nvPr>
            <p:ph type="title" hasCustomPrompt="1"/>
          </p:nvPr>
        </p:nvSpPr>
        <p:spPr>
          <a:xfrm>
            <a:off x="403137" y="361728"/>
            <a:ext cx="10910919" cy="317584"/>
          </a:xfrm>
          <a:prstGeom prst="rect">
            <a:avLst/>
          </a:prstGeom>
        </p:spPr>
        <p:txBody>
          <a:bodyPr/>
          <a:lstStyle>
            <a:lvl1pPr algn="l">
              <a:defRPr lang="es-ES" sz="1800" b="1" kern="1200" dirty="0">
                <a:solidFill>
                  <a:srgbClr val="002060"/>
                </a:solidFill>
                <a:latin typeface="Arial" panose="020B0604020202020204" pitchFamily="34" charset="0"/>
                <a:ea typeface="Arial" panose="020B0604020202020204" pitchFamily="34" charset="0"/>
                <a:cs typeface="Arial" panose="020B0604020202020204" pitchFamily="34" charset="0"/>
              </a:defRPr>
            </a:lvl1pPr>
          </a:lstStyle>
          <a:p>
            <a:r>
              <a:rPr lang="es-ES"/>
              <a:t>     AÑADIR TEXTO</a:t>
            </a:r>
          </a:p>
        </p:txBody>
      </p:sp>
      <p:sp>
        <p:nvSpPr>
          <p:cNvPr id="22" name="Rectangle 21">
            <a:extLst>
              <a:ext uri="{FF2B5EF4-FFF2-40B4-BE49-F238E27FC236}">
                <a16:creationId xmlns:a16="http://schemas.microsoft.com/office/drawing/2014/main" id="{EB96F7FC-5B7F-4A46-8168-E56DC0EB8F65}"/>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a:extLst>
              <a:ext uri="{FF2B5EF4-FFF2-40B4-BE49-F238E27FC236}">
                <a16:creationId xmlns:a16="http://schemas.microsoft.com/office/drawing/2014/main" id="{E1585DCD-AD40-4AF4-BC5C-33AE47DB1C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63489"/>
            <a:ext cx="1871159" cy="482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65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cxnSp>
        <p:nvCxnSpPr>
          <p:cNvPr id="16" name="Conector recto 5">
            <a:extLst>
              <a:ext uri="{FF2B5EF4-FFF2-40B4-BE49-F238E27FC236}">
                <a16:creationId xmlns:a16="http://schemas.microsoft.com/office/drawing/2014/main" id="{708E39C2-5A6B-4270-B41A-D2551EFE8441}"/>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9" name="Conector recto 5">
            <a:extLst>
              <a:ext uri="{FF2B5EF4-FFF2-40B4-BE49-F238E27FC236}">
                <a16:creationId xmlns:a16="http://schemas.microsoft.com/office/drawing/2014/main" id="{D1DB03E0-E461-4827-8933-F6A5C8124FBF}"/>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sp>
        <p:nvSpPr>
          <p:cNvPr id="21" name="Título 9">
            <a:extLst>
              <a:ext uri="{FF2B5EF4-FFF2-40B4-BE49-F238E27FC236}">
                <a16:creationId xmlns:a16="http://schemas.microsoft.com/office/drawing/2014/main" id="{4D3738BF-2EA6-4A23-A924-53D1FF47D0D2}"/>
              </a:ext>
            </a:extLst>
          </p:cNvPr>
          <p:cNvSpPr>
            <a:spLocks noGrp="1"/>
          </p:cNvSpPr>
          <p:nvPr>
            <p:ph type="title" hasCustomPrompt="1"/>
          </p:nvPr>
        </p:nvSpPr>
        <p:spPr>
          <a:xfrm>
            <a:off x="403137" y="361728"/>
            <a:ext cx="10910919" cy="317584"/>
          </a:xfrm>
          <a:prstGeom prst="rect">
            <a:avLst/>
          </a:prstGeom>
        </p:spPr>
        <p:txBody>
          <a:bodyPr/>
          <a:lstStyle>
            <a:lvl1pPr algn="l">
              <a:defRPr lang="es-ES" sz="1800" b="1" kern="1200" dirty="0">
                <a:solidFill>
                  <a:srgbClr val="002060"/>
                </a:solidFill>
                <a:latin typeface="Arial" panose="020B0604020202020204" pitchFamily="34" charset="0"/>
                <a:ea typeface="Arial" panose="020B0604020202020204" pitchFamily="34" charset="0"/>
                <a:cs typeface="Arial" panose="020B0604020202020204" pitchFamily="34" charset="0"/>
              </a:defRPr>
            </a:lvl1pPr>
          </a:lstStyle>
          <a:p>
            <a:r>
              <a:rPr lang="es-ES"/>
              <a:t>     AÑADIR TEXTO</a:t>
            </a:r>
          </a:p>
        </p:txBody>
      </p:sp>
      <p:sp>
        <p:nvSpPr>
          <p:cNvPr id="22" name="Rectangle 21">
            <a:extLst>
              <a:ext uri="{FF2B5EF4-FFF2-40B4-BE49-F238E27FC236}">
                <a16:creationId xmlns:a16="http://schemas.microsoft.com/office/drawing/2014/main" id="{EB96F7FC-5B7F-4A46-8168-E56DC0EB8F65}"/>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a:extLst>
              <a:ext uri="{FF2B5EF4-FFF2-40B4-BE49-F238E27FC236}">
                <a16:creationId xmlns:a16="http://schemas.microsoft.com/office/drawing/2014/main" id="{E1585DCD-AD40-4AF4-BC5C-33AE47DB1C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63489"/>
            <a:ext cx="1871159" cy="482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81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cxnSp>
        <p:nvCxnSpPr>
          <p:cNvPr id="16" name="Conector recto 5">
            <a:extLst>
              <a:ext uri="{FF2B5EF4-FFF2-40B4-BE49-F238E27FC236}">
                <a16:creationId xmlns:a16="http://schemas.microsoft.com/office/drawing/2014/main" id="{708E39C2-5A6B-4270-B41A-D2551EFE8441}"/>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9" name="Conector recto 5">
            <a:extLst>
              <a:ext uri="{FF2B5EF4-FFF2-40B4-BE49-F238E27FC236}">
                <a16:creationId xmlns:a16="http://schemas.microsoft.com/office/drawing/2014/main" id="{D1DB03E0-E461-4827-8933-F6A5C8124FBF}"/>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sp>
        <p:nvSpPr>
          <p:cNvPr id="21" name="Título 9">
            <a:extLst>
              <a:ext uri="{FF2B5EF4-FFF2-40B4-BE49-F238E27FC236}">
                <a16:creationId xmlns:a16="http://schemas.microsoft.com/office/drawing/2014/main" id="{4D3738BF-2EA6-4A23-A924-53D1FF47D0D2}"/>
              </a:ext>
            </a:extLst>
          </p:cNvPr>
          <p:cNvSpPr>
            <a:spLocks noGrp="1"/>
          </p:cNvSpPr>
          <p:nvPr>
            <p:ph type="title" hasCustomPrompt="1"/>
          </p:nvPr>
        </p:nvSpPr>
        <p:spPr>
          <a:xfrm>
            <a:off x="403137" y="361728"/>
            <a:ext cx="10910919" cy="317584"/>
          </a:xfrm>
          <a:prstGeom prst="rect">
            <a:avLst/>
          </a:prstGeom>
        </p:spPr>
        <p:txBody>
          <a:bodyPr/>
          <a:lstStyle>
            <a:lvl1pPr algn="l">
              <a:defRPr lang="es-ES" sz="1800" b="1" kern="1200" dirty="0">
                <a:solidFill>
                  <a:srgbClr val="002060"/>
                </a:solidFill>
                <a:latin typeface="Arial" panose="020B0604020202020204" pitchFamily="34" charset="0"/>
                <a:ea typeface="Arial" panose="020B0604020202020204" pitchFamily="34" charset="0"/>
                <a:cs typeface="Arial" panose="020B0604020202020204" pitchFamily="34" charset="0"/>
              </a:defRPr>
            </a:lvl1pPr>
          </a:lstStyle>
          <a:p>
            <a:r>
              <a:rPr lang="es-ES"/>
              <a:t>     AÑADIR TEXTO</a:t>
            </a:r>
          </a:p>
        </p:txBody>
      </p:sp>
      <p:sp>
        <p:nvSpPr>
          <p:cNvPr id="22" name="Rectangle 21">
            <a:extLst>
              <a:ext uri="{FF2B5EF4-FFF2-40B4-BE49-F238E27FC236}">
                <a16:creationId xmlns:a16="http://schemas.microsoft.com/office/drawing/2014/main" id="{EB96F7FC-5B7F-4A46-8168-E56DC0EB8F65}"/>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a:extLst>
              <a:ext uri="{FF2B5EF4-FFF2-40B4-BE49-F238E27FC236}">
                <a16:creationId xmlns:a16="http://schemas.microsoft.com/office/drawing/2014/main" id="{E1585DCD-AD40-4AF4-BC5C-33AE47DB1CD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063489"/>
            <a:ext cx="1871159" cy="482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4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6" name="Marcador de pie de página 5">
            <a:extLst>
              <a:ext uri="{FF2B5EF4-FFF2-40B4-BE49-F238E27FC236}">
                <a16:creationId xmlns:a16="http://schemas.microsoft.com/office/drawing/2014/main" id="{E7A50493-D08C-03B2-0820-0193316FFCD2}"/>
              </a:ext>
            </a:extLst>
          </p:cNvPr>
          <p:cNvSpPr>
            <a:spLocks noGrp="1"/>
          </p:cNvSpPr>
          <p:nvPr>
            <p:ph type="ftr" sz="quarter" idx="10"/>
          </p:nvPr>
        </p:nvSpPr>
        <p:spPr/>
        <p:txBody>
          <a:bodyPr/>
          <a:lstStyle/>
          <a:p>
            <a:endParaRPr lang="es-ES" dirty="0"/>
          </a:p>
        </p:txBody>
      </p:sp>
      <p:sp>
        <p:nvSpPr>
          <p:cNvPr id="7" name="Marcador de número de diapositiva 6">
            <a:extLst>
              <a:ext uri="{FF2B5EF4-FFF2-40B4-BE49-F238E27FC236}">
                <a16:creationId xmlns:a16="http://schemas.microsoft.com/office/drawing/2014/main" id="{A2A1C466-A3E0-198A-B4AD-40B84AA1A785}"/>
              </a:ext>
            </a:extLst>
          </p:cNvPr>
          <p:cNvSpPr>
            <a:spLocks noGrp="1"/>
          </p:cNvSpPr>
          <p:nvPr>
            <p:ph type="sldNum" sz="quarter" idx="11"/>
          </p:nvPr>
        </p:nvSpPr>
        <p:spPr/>
        <p:txBody>
          <a:bodyPr/>
          <a:lstStyle>
            <a:lvl1pPr>
              <a:defRPr sz="1200"/>
            </a:lvl1pPr>
          </a:lstStyle>
          <a:p>
            <a:fld id="{EB7231EC-3877-E449-8B30-C08AF47C616F}" type="slidenum">
              <a:rPr lang="es-ES" smtClean="0"/>
              <a:pPr/>
              <a:t>‹Nº›</a:t>
            </a:fld>
            <a:endParaRPr lang="es-ES" dirty="0"/>
          </a:p>
        </p:txBody>
      </p:sp>
      <p:sp>
        <p:nvSpPr>
          <p:cNvPr id="8" name="Título 7">
            <a:extLst>
              <a:ext uri="{FF2B5EF4-FFF2-40B4-BE49-F238E27FC236}">
                <a16:creationId xmlns:a16="http://schemas.microsoft.com/office/drawing/2014/main" id="{7D2A0ED7-DB05-A675-1701-ABB48C0C59CB}"/>
              </a:ext>
            </a:extLst>
          </p:cNvPr>
          <p:cNvSpPr>
            <a:spLocks noGrp="1"/>
          </p:cNvSpPr>
          <p:nvPr>
            <p:ph type="title"/>
          </p:nvPr>
        </p:nvSpPr>
        <p:spPr/>
        <p:txBody>
          <a:bodyPr/>
          <a:lstStyle/>
          <a:p>
            <a:r>
              <a:rPr lang="es-ES"/>
              <a:t>Haga clic para modificar el estilo de título del patrón</a:t>
            </a:r>
          </a:p>
        </p:txBody>
      </p:sp>
      <p:sp>
        <p:nvSpPr>
          <p:cNvPr id="3" name="Text Placeholder 8">
            <a:extLst>
              <a:ext uri="{FF2B5EF4-FFF2-40B4-BE49-F238E27FC236}">
                <a16:creationId xmlns:a16="http://schemas.microsoft.com/office/drawing/2014/main" id="{9E192E4D-46F7-3CC1-A39D-ACA4EBF4E502}"/>
              </a:ext>
            </a:extLst>
          </p:cNvPr>
          <p:cNvSpPr>
            <a:spLocks noGrp="1"/>
          </p:cNvSpPr>
          <p:nvPr>
            <p:ph type="body" sz="quarter" idx="13" hasCustomPrompt="1"/>
          </p:nvPr>
        </p:nvSpPr>
        <p:spPr>
          <a:xfrm>
            <a:off x="1763484" y="619200"/>
            <a:ext cx="9458313" cy="360000"/>
          </a:xfrm>
          <a:prstGeom prst="rect">
            <a:avLst/>
          </a:prstGeom>
        </p:spPr>
        <p:txBody>
          <a:bodyPr lIns="90000" tIns="46800" rIns="90000" bIns="46800">
            <a:noAutofit/>
          </a:bodyPr>
          <a:lstStyle>
            <a:lvl1pPr marL="0" indent="0">
              <a:buNone/>
              <a:defRPr sz="1600" b="0" i="0">
                <a:solidFill>
                  <a:srgbClr val="575757"/>
                </a:solidFill>
              </a:defRPr>
            </a:lvl1pPr>
          </a:lstStyle>
          <a:p>
            <a:pPr lvl="0"/>
            <a:r>
              <a:rPr lang="en-US"/>
              <a:t>Click to add subtitle</a:t>
            </a:r>
          </a:p>
        </p:txBody>
      </p:sp>
    </p:spTree>
    <p:extLst>
      <p:ext uri="{BB962C8B-B14F-4D97-AF65-F5344CB8AC3E}">
        <p14:creationId xmlns:p14="http://schemas.microsoft.com/office/powerpoint/2010/main" val="4168001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59D9-D1A7-4B4A-B331-C4E39C816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1B5A9D00-2165-4CF6-B7EF-5902889ECC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Tree>
    <p:extLst>
      <p:ext uri="{BB962C8B-B14F-4D97-AF65-F5344CB8AC3E}">
        <p14:creationId xmlns:p14="http://schemas.microsoft.com/office/powerpoint/2010/main" val="39448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F5D4A-E1EA-4497-B4B1-6D1B615999B1}"/>
              </a:ext>
            </a:extLst>
          </p:cNvPr>
          <p:cNvSpPr>
            <a:spLocks noGrp="1"/>
          </p:cNvSpPr>
          <p:nvPr>
            <p:ph idx="1"/>
          </p:nvPr>
        </p:nvSpPr>
        <p:spPr>
          <a:xfrm>
            <a:off x="510395" y="1160253"/>
            <a:ext cx="10515600" cy="4212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0648D84A-1E72-4662-B764-E3B51D80C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2226649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F5D4A-E1EA-4497-B4B1-6D1B615999B1}"/>
              </a:ext>
            </a:extLst>
          </p:cNvPr>
          <p:cNvSpPr>
            <a:spLocks noGrp="1"/>
          </p:cNvSpPr>
          <p:nvPr>
            <p:ph idx="1"/>
          </p:nvPr>
        </p:nvSpPr>
        <p:spPr>
          <a:xfrm>
            <a:off x="510395" y="1160253"/>
            <a:ext cx="10515600" cy="4212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0648D84A-1E72-4662-B764-E3B51D80C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416844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84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C41-BC9B-45AC-A972-48138CDEC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271E270-D415-472D-83E9-CB1B878631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638A73DD-FA52-4D20-B1CF-07804F2F35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D1723B6C-1753-4F45-89E1-E54FEE53B3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2906034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850DCC4-A9C8-4521-8F73-7FEBF4AF2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E3D2FE38-AA9C-47CD-A1F9-8607CF8655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2A016273-5BEF-4823-96C3-AB098CF9BF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2219974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51B2-2A9B-4636-8570-58C657E79897}"/>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019A9E8-3031-42AA-B427-3F03729482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ABA240DC-4476-4B8B-831C-859EB6F6A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1336186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75E98-2D3A-4DA0-BB1F-25C42354C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BBA09001-FA8B-411B-A4DA-8AFB70EA2C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C43B7F92-B602-4453-9800-489C6746C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1946173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cxnSp>
        <p:nvCxnSpPr>
          <p:cNvPr id="16" name="Conector recto 5">
            <a:extLst>
              <a:ext uri="{FF2B5EF4-FFF2-40B4-BE49-F238E27FC236}">
                <a16:creationId xmlns:a16="http://schemas.microsoft.com/office/drawing/2014/main" id="{708E39C2-5A6B-4270-B41A-D2551EFE8441}"/>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9" name="Conector recto 5">
            <a:extLst>
              <a:ext uri="{FF2B5EF4-FFF2-40B4-BE49-F238E27FC236}">
                <a16:creationId xmlns:a16="http://schemas.microsoft.com/office/drawing/2014/main" id="{D1DB03E0-E461-4827-8933-F6A5C8124FBF}"/>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sp>
        <p:nvSpPr>
          <p:cNvPr id="21" name="Título 9">
            <a:extLst>
              <a:ext uri="{FF2B5EF4-FFF2-40B4-BE49-F238E27FC236}">
                <a16:creationId xmlns:a16="http://schemas.microsoft.com/office/drawing/2014/main" id="{4D3738BF-2EA6-4A23-A924-53D1FF47D0D2}"/>
              </a:ext>
            </a:extLst>
          </p:cNvPr>
          <p:cNvSpPr>
            <a:spLocks noGrp="1"/>
          </p:cNvSpPr>
          <p:nvPr>
            <p:ph type="title" hasCustomPrompt="1"/>
          </p:nvPr>
        </p:nvSpPr>
        <p:spPr>
          <a:xfrm>
            <a:off x="403137" y="361728"/>
            <a:ext cx="10910919" cy="317584"/>
          </a:xfrm>
          <a:prstGeom prst="rect">
            <a:avLst/>
          </a:prstGeom>
        </p:spPr>
        <p:txBody>
          <a:bodyPr/>
          <a:lstStyle>
            <a:lvl1pPr algn="l">
              <a:defRPr lang="es-ES" sz="1800" b="1" kern="1200" dirty="0">
                <a:solidFill>
                  <a:srgbClr val="002060"/>
                </a:solidFill>
                <a:latin typeface="Arial" panose="020B0604020202020204" pitchFamily="34" charset="0"/>
                <a:ea typeface="Arial" panose="020B0604020202020204" pitchFamily="34" charset="0"/>
                <a:cs typeface="Arial" panose="020B0604020202020204" pitchFamily="34" charset="0"/>
              </a:defRPr>
            </a:lvl1pPr>
          </a:lstStyle>
          <a:p>
            <a:r>
              <a:rPr lang="es-ES"/>
              <a:t>     AÑADIR TEXTO</a:t>
            </a:r>
          </a:p>
        </p:txBody>
      </p:sp>
      <p:sp>
        <p:nvSpPr>
          <p:cNvPr id="22" name="Rectangle 21">
            <a:extLst>
              <a:ext uri="{FF2B5EF4-FFF2-40B4-BE49-F238E27FC236}">
                <a16:creationId xmlns:a16="http://schemas.microsoft.com/office/drawing/2014/main" id="{EB96F7FC-5B7F-4A46-8168-E56DC0EB8F65}"/>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7905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438582"/>
          </a:xfrm>
          <a:prstGeom prst="rect">
            <a:avLst/>
          </a:prstGeom>
        </p:spPr>
        <p:txBody>
          <a:bodyPr wrap="square" lIns="0" tIns="0" rIns="0" bIns="0">
            <a:spAutoFit/>
          </a:bodyPr>
          <a:lstStyle>
            <a:lvl1pPr>
              <a:defRPr sz="2850" b="1" i="0">
                <a:solidFill>
                  <a:srgbClr val="032A44"/>
                </a:solidFill>
                <a:latin typeface="DIN Alternate Bold"/>
                <a:cs typeface="DIN Alternate Bold"/>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73326E1-D157-41A3-9437-A9B0599A7B96}" type="datetime1">
              <a:rPr lang="en-US" smtClean="0"/>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495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53982"/>
            <a:ext cx="12192000" cy="6603857"/>
          </a:xfrm>
          <a:custGeom>
            <a:avLst/>
            <a:gdLst/>
            <a:ahLst/>
            <a:cxnLst/>
            <a:rect l="l" t="t" r="r" b="b"/>
            <a:pathLst>
              <a:path w="20104100" h="10890250">
                <a:moveTo>
                  <a:pt x="0" y="10889720"/>
                </a:moveTo>
                <a:lnTo>
                  <a:pt x="20104099" y="10889720"/>
                </a:lnTo>
                <a:lnTo>
                  <a:pt x="20104099" y="0"/>
                </a:lnTo>
                <a:lnTo>
                  <a:pt x="0" y="0"/>
                </a:lnTo>
                <a:lnTo>
                  <a:pt x="0" y="10889720"/>
                </a:lnTo>
                <a:close/>
              </a:path>
            </a:pathLst>
          </a:custGeom>
          <a:solidFill>
            <a:srgbClr val="000000"/>
          </a:solidFill>
        </p:spPr>
        <p:txBody>
          <a:bodyPr wrap="square" lIns="0" tIns="0" rIns="0" bIns="0" rtlCol="0"/>
          <a:lstStyle/>
          <a:p>
            <a:endParaRPr sz="1092"/>
          </a:p>
        </p:txBody>
      </p:sp>
      <p:sp>
        <p:nvSpPr>
          <p:cNvPr id="2" name="Holder 2"/>
          <p:cNvSpPr>
            <a:spLocks noGrp="1"/>
          </p:cNvSpPr>
          <p:nvPr>
            <p:ph type="title"/>
          </p:nvPr>
        </p:nvSpPr>
        <p:spPr>
          <a:xfrm>
            <a:off x="2550274" y="4444038"/>
            <a:ext cx="7067200" cy="438582"/>
          </a:xfrm>
        </p:spPr>
        <p:txBody>
          <a:bodyPr lIns="0" tIns="0" rIns="0" bIns="0"/>
          <a:lstStyle>
            <a:lvl1pPr>
              <a:defRPr sz="2850" b="1" i="0">
                <a:solidFill>
                  <a:srgbClr val="032A44"/>
                </a:solidFill>
                <a:latin typeface="DIN Alternate Bold"/>
                <a:cs typeface="DIN Alternate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B51CC57-0E3E-4A6C-99B5-FD9D508EAEA8}" type="datetime1">
              <a:rPr lang="en-US" smtClean="0"/>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06752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50274" y="4444038"/>
            <a:ext cx="7067200" cy="438582"/>
          </a:xfrm>
        </p:spPr>
        <p:txBody>
          <a:bodyPr lIns="0" tIns="0" rIns="0" bIns="0"/>
          <a:lstStyle>
            <a:lvl1pPr>
              <a:defRPr sz="2850" b="1" i="0">
                <a:solidFill>
                  <a:srgbClr val="032A44"/>
                </a:solidFill>
                <a:latin typeface="DIN Alternate Bold"/>
                <a:cs typeface="DIN Alternate Bold"/>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37B21DC-1129-49F8-B9DF-D24E9DA50418}" type="datetime1">
              <a:rPr lang="en-US" smtClean="0"/>
              <a:t>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9968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58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254143"/>
          </a:xfrm>
          <a:custGeom>
            <a:avLst/>
            <a:gdLst/>
            <a:ahLst/>
            <a:cxnLst/>
            <a:rect l="l" t="t" r="r" b="b"/>
            <a:pathLst>
              <a:path w="20104100" h="419100">
                <a:moveTo>
                  <a:pt x="20104099" y="0"/>
                </a:moveTo>
                <a:lnTo>
                  <a:pt x="0" y="0"/>
                </a:lnTo>
                <a:lnTo>
                  <a:pt x="0" y="418835"/>
                </a:lnTo>
                <a:lnTo>
                  <a:pt x="20104099" y="418835"/>
                </a:lnTo>
                <a:lnTo>
                  <a:pt x="20104099" y="0"/>
                </a:lnTo>
                <a:close/>
              </a:path>
            </a:pathLst>
          </a:custGeom>
          <a:solidFill>
            <a:srgbClr val="75838C"/>
          </a:solidFill>
        </p:spPr>
        <p:txBody>
          <a:bodyPr wrap="square" lIns="0" tIns="0" rIns="0" bIns="0" rtlCol="0"/>
          <a:lstStyle/>
          <a:p>
            <a:endParaRPr sz="1092"/>
          </a:p>
        </p:txBody>
      </p:sp>
      <p:sp>
        <p:nvSpPr>
          <p:cNvPr id="2" name="Holder 2"/>
          <p:cNvSpPr>
            <a:spLocks noGrp="1"/>
          </p:cNvSpPr>
          <p:nvPr>
            <p:ph type="title"/>
          </p:nvPr>
        </p:nvSpPr>
        <p:spPr>
          <a:xfrm>
            <a:off x="2550274" y="4444038"/>
            <a:ext cx="7067200" cy="438582"/>
          </a:xfrm>
        </p:spPr>
        <p:txBody>
          <a:bodyPr lIns="0" tIns="0" rIns="0" bIns="0"/>
          <a:lstStyle>
            <a:lvl1pPr>
              <a:defRPr sz="2850" b="1" i="0">
                <a:solidFill>
                  <a:srgbClr val="032A44"/>
                </a:solidFill>
                <a:latin typeface="DIN Alternate Bold"/>
                <a:cs typeface="DIN Alternate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20F7186-65FB-42DD-8B6C-B655A5A4DE7D}" type="datetime1">
              <a:rPr lang="en-US" smtClean="0"/>
              <a:t>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72460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27626A0-9ED0-464C-8A2B-BBB5FD2600E0}" type="datetime1">
              <a:rPr lang="en-US" smtClean="0"/>
              <a:t>2/5/2025</a:t>
            </a:fld>
            <a:endParaRPr lang="en-US"/>
          </a:p>
        </p:txBody>
      </p:sp>
      <p:sp>
        <p:nvSpPr>
          <p:cNvPr id="4" name="Holder 4"/>
          <p:cNvSpPr>
            <a:spLocks noGrp="1"/>
          </p:cNvSpPr>
          <p:nvPr>
            <p:ph type="sldNum" sz="quarter" idx="7"/>
          </p:nvPr>
        </p:nvSpPr>
        <p:spPr>
          <a:xfrm>
            <a:off x="9238348" y="5970426"/>
            <a:ext cx="2804159"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756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C41-BC9B-45AC-A972-48138CDEC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271E270-D415-472D-83E9-CB1B878631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638A73DD-FA52-4D20-B1CF-07804F2F35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D1723B6C-1753-4F45-89E1-E54FEE53B3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45807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850DCC4-A9C8-4521-8F73-7FEBF4AF2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E3D2FE38-AA9C-47CD-A1F9-8607CF8655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áfico 14">
            <a:extLst>
              <a:ext uri="{FF2B5EF4-FFF2-40B4-BE49-F238E27FC236}">
                <a16:creationId xmlns:a16="http://schemas.microsoft.com/office/drawing/2014/main" id="{2A016273-5BEF-4823-96C3-AB098CF9BF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107031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51B2-2A9B-4636-8570-58C657E79897}"/>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019A9E8-3031-42AA-B427-3F03729482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ABA240DC-4476-4B8B-831C-859EB6F6A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246064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75E98-2D3A-4DA0-BB1F-25C42354C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BBA09001-FA8B-411B-A4DA-8AFB70EA2C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C43B7F92-B602-4453-9800-489C6746C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373782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59D9-D1A7-4B4A-B331-C4E39C816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1B5A9D00-2165-4CF6-B7EF-5902889ECC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Tree>
    <p:extLst>
      <p:ext uri="{BB962C8B-B14F-4D97-AF65-F5344CB8AC3E}">
        <p14:creationId xmlns:p14="http://schemas.microsoft.com/office/powerpoint/2010/main" val="155321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F5D4A-E1EA-4497-B4B1-6D1B615999B1}"/>
              </a:ext>
            </a:extLst>
          </p:cNvPr>
          <p:cNvSpPr>
            <a:spLocks noGrp="1"/>
          </p:cNvSpPr>
          <p:nvPr>
            <p:ph idx="1"/>
          </p:nvPr>
        </p:nvSpPr>
        <p:spPr>
          <a:xfrm>
            <a:off x="510395" y="1160253"/>
            <a:ext cx="10515600" cy="4212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7" name="Gráfico 14">
            <a:extLst>
              <a:ext uri="{FF2B5EF4-FFF2-40B4-BE49-F238E27FC236}">
                <a16:creationId xmlns:a16="http://schemas.microsoft.com/office/drawing/2014/main" id="{0648D84A-1E72-4662-B764-E3B51D80C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28143" y="6362551"/>
            <a:ext cx="1063857" cy="260648"/>
          </a:xfrm>
          <a:prstGeom prst="rect">
            <a:avLst/>
          </a:prstGeom>
        </p:spPr>
      </p:pic>
    </p:spTree>
    <p:extLst>
      <p:ext uri="{BB962C8B-B14F-4D97-AF65-F5344CB8AC3E}">
        <p14:creationId xmlns:p14="http://schemas.microsoft.com/office/powerpoint/2010/main" val="407030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0764C-CCF0-4E44-9A95-C9E3BECC31C1}"/>
              </a:ext>
            </a:extLst>
          </p:cNvPr>
          <p:cNvSpPr>
            <a:spLocks noGrp="1"/>
          </p:cNvSpPr>
          <p:nvPr>
            <p:ph type="title"/>
          </p:nvPr>
        </p:nvSpPr>
        <p:spPr>
          <a:xfrm>
            <a:off x="2572108" y="2397093"/>
            <a:ext cx="6571892"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7" name="Rectangle 6">
            <a:extLst>
              <a:ext uri="{FF2B5EF4-FFF2-40B4-BE49-F238E27FC236}">
                <a16:creationId xmlns:a16="http://schemas.microsoft.com/office/drawing/2014/main" id="{1D320F75-5796-4B99-BB67-0394DE4E22D2}"/>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ítulo 9">
            <a:extLst>
              <a:ext uri="{FF2B5EF4-FFF2-40B4-BE49-F238E27FC236}">
                <a16:creationId xmlns:a16="http://schemas.microsoft.com/office/drawing/2014/main" id="{B86EE92A-AF46-414E-B34A-4416D0357B5D}"/>
              </a:ext>
            </a:extLst>
          </p:cNvPr>
          <p:cNvSpPr txBox="1">
            <a:spLocks/>
          </p:cNvSpPr>
          <p:nvPr userDrawn="1"/>
        </p:nvSpPr>
        <p:spPr>
          <a:xfrm>
            <a:off x="4140679" y="2491480"/>
            <a:ext cx="3199483" cy="427484"/>
          </a:xfrm>
          <a:prstGeom prst="rect">
            <a:avLst/>
          </a:prstGeom>
        </p:spPr>
        <p:txBody>
          <a:bodyPr/>
          <a:lstStyle>
            <a:lvl1pPr algn="l" defTabSz="914400" rtl="0" eaLnBrk="1" latinLnBrk="0" hangingPunct="1">
              <a:lnSpc>
                <a:spcPct val="90000"/>
              </a:lnSpc>
              <a:spcBef>
                <a:spcPct val="0"/>
              </a:spcBef>
              <a:buNone/>
              <a:defRPr lang="es-ES" sz="1800" b="1"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s-ES"/>
              <a:t>     </a:t>
            </a:r>
          </a:p>
        </p:txBody>
      </p:sp>
      <p:cxnSp>
        <p:nvCxnSpPr>
          <p:cNvPr id="9" name="Conector recto 5">
            <a:extLst>
              <a:ext uri="{FF2B5EF4-FFF2-40B4-BE49-F238E27FC236}">
                <a16:creationId xmlns:a16="http://schemas.microsoft.com/office/drawing/2014/main" id="{79FF6EFE-151B-4620-9FA7-9509FF914693}"/>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2" name="Conector recto 5">
            <a:extLst>
              <a:ext uri="{FF2B5EF4-FFF2-40B4-BE49-F238E27FC236}">
                <a16:creationId xmlns:a16="http://schemas.microsoft.com/office/drawing/2014/main" id="{7D2B3476-6C7C-4991-AF31-19D801274FE2}"/>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7BFE13-8593-4E30-8DF1-5B9CC467373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05977" y="6268144"/>
            <a:ext cx="3932261" cy="475529"/>
          </a:xfrm>
          <a:prstGeom prst="rect">
            <a:avLst/>
          </a:prstGeom>
        </p:spPr>
      </p:pic>
    </p:spTree>
    <p:extLst>
      <p:ext uri="{BB962C8B-B14F-4D97-AF65-F5344CB8AC3E}">
        <p14:creationId xmlns:p14="http://schemas.microsoft.com/office/powerpoint/2010/main" val="6096683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0764C-CCF0-4E44-9A95-C9E3BECC31C1}"/>
              </a:ext>
            </a:extLst>
          </p:cNvPr>
          <p:cNvSpPr>
            <a:spLocks noGrp="1"/>
          </p:cNvSpPr>
          <p:nvPr>
            <p:ph type="title"/>
          </p:nvPr>
        </p:nvSpPr>
        <p:spPr>
          <a:xfrm>
            <a:off x="2572108" y="2397093"/>
            <a:ext cx="6571892"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7" name="Rectangle 6">
            <a:extLst>
              <a:ext uri="{FF2B5EF4-FFF2-40B4-BE49-F238E27FC236}">
                <a16:creationId xmlns:a16="http://schemas.microsoft.com/office/drawing/2014/main" id="{1D320F75-5796-4B99-BB67-0394DE4E22D2}"/>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ítulo 9">
            <a:extLst>
              <a:ext uri="{FF2B5EF4-FFF2-40B4-BE49-F238E27FC236}">
                <a16:creationId xmlns:a16="http://schemas.microsoft.com/office/drawing/2014/main" id="{B86EE92A-AF46-414E-B34A-4416D0357B5D}"/>
              </a:ext>
            </a:extLst>
          </p:cNvPr>
          <p:cNvSpPr txBox="1">
            <a:spLocks/>
          </p:cNvSpPr>
          <p:nvPr userDrawn="1"/>
        </p:nvSpPr>
        <p:spPr>
          <a:xfrm>
            <a:off x="4140679" y="2491480"/>
            <a:ext cx="3199483" cy="427484"/>
          </a:xfrm>
          <a:prstGeom prst="rect">
            <a:avLst/>
          </a:prstGeom>
        </p:spPr>
        <p:txBody>
          <a:bodyPr/>
          <a:lstStyle>
            <a:lvl1pPr algn="l" defTabSz="914400" rtl="0" eaLnBrk="1" latinLnBrk="0" hangingPunct="1">
              <a:lnSpc>
                <a:spcPct val="90000"/>
              </a:lnSpc>
              <a:spcBef>
                <a:spcPct val="0"/>
              </a:spcBef>
              <a:buNone/>
              <a:defRPr lang="es-ES" sz="1800" b="1"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s-ES"/>
              <a:t>     </a:t>
            </a:r>
          </a:p>
        </p:txBody>
      </p:sp>
      <p:cxnSp>
        <p:nvCxnSpPr>
          <p:cNvPr id="9" name="Conector recto 5">
            <a:extLst>
              <a:ext uri="{FF2B5EF4-FFF2-40B4-BE49-F238E27FC236}">
                <a16:creationId xmlns:a16="http://schemas.microsoft.com/office/drawing/2014/main" id="{79FF6EFE-151B-4620-9FA7-9509FF914693}"/>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2" name="Conector recto 5">
            <a:extLst>
              <a:ext uri="{FF2B5EF4-FFF2-40B4-BE49-F238E27FC236}">
                <a16:creationId xmlns:a16="http://schemas.microsoft.com/office/drawing/2014/main" id="{7D2B3476-6C7C-4991-AF31-19D801274FE2}"/>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D7F4EB-8F67-4CE0-9948-7C792D95567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05594" y="6329675"/>
            <a:ext cx="3423447" cy="413998"/>
          </a:xfrm>
          <a:prstGeom prst="rect">
            <a:avLst/>
          </a:prstGeom>
        </p:spPr>
      </p:pic>
    </p:spTree>
    <p:extLst>
      <p:ext uri="{BB962C8B-B14F-4D97-AF65-F5344CB8AC3E}">
        <p14:creationId xmlns:p14="http://schemas.microsoft.com/office/powerpoint/2010/main" val="32913041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9" r:id="rId8"/>
    <p:sldLayoutId id="2147483712" r:id="rId9"/>
    <p:sldLayoutId id="2147483725" r:id="rId10"/>
    <p:sldLayoutId id="2147483727" r:id="rId11"/>
  </p:sldLayoutIdLst>
  <p:txStyles>
    <p:title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0764C-CCF0-4E44-9A95-C9E3BECC31C1}"/>
              </a:ext>
            </a:extLst>
          </p:cNvPr>
          <p:cNvSpPr>
            <a:spLocks noGrp="1"/>
          </p:cNvSpPr>
          <p:nvPr>
            <p:ph type="title"/>
          </p:nvPr>
        </p:nvSpPr>
        <p:spPr>
          <a:xfrm>
            <a:off x="2572108" y="2397093"/>
            <a:ext cx="6571892"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7" name="Rectangle 6">
            <a:extLst>
              <a:ext uri="{FF2B5EF4-FFF2-40B4-BE49-F238E27FC236}">
                <a16:creationId xmlns:a16="http://schemas.microsoft.com/office/drawing/2014/main" id="{1D320F75-5796-4B99-BB67-0394DE4E22D2}"/>
              </a:ext>
            </a:extLst>
          </p:cNvPr>
          <p:cNvSpPr/>
          <p:nvPr userDrawn="1"/>
        </p:nvSpPr>
        <p:spPr>
          <a:xfrm>
            <a:off x="0" y="1"/>
            <a:ext cx="12191999" cy="2242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ítulo 9">
            <a:extLst>
              <a:ext uri="{FF2B5EF4-FFF2-40B4-BE49-F238E27FC236}">
                <a16:creationId xmlns:a16="http://schemas.microsoft.com/office/drawing/2014/main" id="{B86EE92A-AF46-414E-B34A-4416D0357B5D}"/>
              </a:ext>
            </a:extLst>
          </p:cNvPr>
          <p:cNvSpPr txBox="1">
            <a:spLocks/>
          </p:cNvSpPr>
          <p:nvPr userDrawn="1"/>
        </p:nvSpPr>
        <p:spPr>
          <a:xfrm>
            <a:off x="4140679" y="2491480"/>
            <a:ext cx="3199483" cy="427484"/>
          </a:xfrm>
          <a:prstGeom prst="rect">
            <a:avLst/>
          </a:prstGeom>
        </p:spPr>
        <p:txBody>
          <a:bodyPr/>
          <a:lstStyle>
            <a:lvl1pPr algn="l" defTabSz="914400" rtl="0" eaLnBrk="1" latinLnBrk="0" hangingPunct="1">
              <a:lnSpc>
                <a:spcPct val="90000"/>
              </a:lnSpc>
              <a:spcBef>
                <a:spcPct val="0"/>
              </a:spcBef>
              <a:buNone/>
              <a:defRPr lang="es-ES" sz="1800" b="1"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s-ES"/>
              <a:t>     </a:t>
            </a:r>
          </a:p>
        </p:txBody>
      </p:sp>
      <p:cxnSp>
        <p:nvCxnSpPr>
          <p:cNvPr id="9" name="Conector recto 5">
            <a:extLst>
              <a:ext uri="{FF2B5EF4-FFF2-40B4-BE49-F238E27FC236}">
                <a16:creationId xmlns:a16="http://schemas.microsoft.com/office/drawing/2014/main" id="{79FF6EFE-151B-4620-9FA7-9509FF914693}"/>
              </a:ext>
            </a:extLst>
          </p:cNvPr>
          <p:cNvCxnSpPr>
            <a:cxnSpLocks/>
          </p:cNvCxnSpPr>
          <p:nvPr userDrawn="1"/>
        </p:nvCxnSpPr>
        <p:spPr>
          <a:xfrm>
            <a:off x="2838090" y="6178687"/>
            <a:ext cx="9360000"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cxnSp>
        <p:nvCxnSpPr>
          <p:cNvPr id="12" name="Conector recto 5">
            <a:extLst>
              <a:ext uri="{FF2B5EF4-FFF2-40B4-BE49-F238E27FC236}">
                <a16:creationId xmlns:a16="http://schemas.microsoft.com/office/drawing/2014/main" id="{7D2B3476-6C7C-4991-AF31-19D801274FE2}"/>
              </a:ext>
            </a:extLst>
          </p:cNvPr>
          <p:cNvCxnSpPr/>
          <p:nvPr userDrawn="1"/>
        </p:nvCxnSpPr>
        <p:spPr>
          <a:xfrm>
            <a:off x="0" y="789212"/>
            <a:ext cx="9641009" cy="0"/>
          </a:xfrm>
          <a:prstGeom prst="line">
            <a:avLst/>
          </a:prstGeom>
          <a:ln>
            <a:solidFill>
              <a:srgbClr val="EFD3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A7BFE13-8593-4E30-8DF1-5B9CC467373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05977" y="6268144"/>
            <a:ext cx="3932261" cy="475529"/>
          </a:xfrm>
          <a:prstGeom prst="rect">
            <a:avLst/>
          </a:prstGeom>
        </p:spPr>
      </p:pic>
    </p:spTree>
    <p:extLst>
      <p:ext uri="{BB962C8B-B14F-4D97-AF65-F5344CB8AC3E}">
        <p14:creationId xmlns:p14="http://schemas.microsoft.com/office/powerpoint/2010/main" val="39103060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Lst>
  <p:txStyles>
    <p:title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50274" y="4444038"/>
            <a:ext cx="7067200" cy="723275"/>
          </a:xfrm>
          <a:prstGeom prst="rect">
            <a:avLst/>
          </a:prstGeom>
        </p:spPr>
        <p:txBody>
          <a:bodyPr wrap="square" lIns="0" tIns="0" rIns="0" bIns="0">
            <a:spAutoFit/>
          </a:bodyPr>
          <a:lstStyle>
            <a:lvl1pPr>
              <a:defRPr sz="4700" b="1" i="0">
                <a:solidFill>
                  <a:srgbClr val="032A44"/>
                </a:solidFill>
                <a:latin typeface="DIN Alternate Bold"/>
                <a:cs typeface="DIN Alternate Bold"/>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A4ED04A3-B6F5-4E29-B058-E2CCD00DB66F}" type="datetime1">
              <a:rPr lang="en-US" smtClean="0"/>
              <a:t>2/5/2025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377102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hyperlink" Target="https://www.boe.es/buscar/pdf/2003/BOE-A-2003-20977-consolidado.pdf" TargetMode="External"/><Relationship Id="rId2" Type="http://schemas.openxmlformats.org/officeDocument/2006/relationships/hyperlink" Target="https://www.boe.es/boe/dias/2024/12/28/pdfs/BOE-A-2024-27390.pdf" TargetMode="External"/><Relationship Id="rId1" Type="http://schemas.openxmlformats.org/officeDocument/2006/relationships/slideLayout" Target="../slideLayouts/slideLayout18.xml"/><Relationship Id="rId5" Type="http://schemas.openxmlformats.org/officeDocument/2006/relationships/hyperlink" Target="https://www.boe.es/buscar/doc.php?id=BOE-A-2020-17340" TargetMode="External"/><Relationship Id="rId4" Type="http://schemas.openxmlformats.org/officeDocument/2006/relationships/hyperlink" Target="https://www.boe.es/buscar/act.php?id=BOE-A-2015-1056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cadenasdevalor.medios@digital.gob.es" TargetMode="External"/><Relationship Id="rId2" Type="http://schemas.openxmlformats.org/officeDocument/2006/relationships/hyperlink" Target="https://portalayudas.digital.gob.es/Integracion-ia-cadenas-de-valor-medios-comunicacion/Paginas/Index.aspx"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8" y="685752"/>
            <a:ext cx="12191144" cy="5882246"/>
            <a:chOff x="0" y="1130855"/>
            <a:chExt cx="20104100" cy="9700260"/>
          </a:xfrm>
        </p:grpSpPr>
        <p:sp>
          <p:nvSpPr>
            <p:cNvPr id="3" name="object 3"/>
            <p:cNvSpPr/>
            <p:nvPr/>
          </p:nvSpPr>
          <p:spPr>
            <a:xfrm>
              <a:off x="9151595" y="5930678"/>
              <a:ext cx="10953115" cy="2399665"/>
            </a:xfrm>
            <a:custGeom>
              <a:avLst/>
              <a:gdLst/>
              <a:ahLst/>
              <a:cxnLst/>
              <a:rect l="l" t="t" r="r" b="b"/>
              <a:pathLst>
                <a:path w="10953115" h="2399665">
                  <a:moveTo>
                    <a:pt x="10952493" y="0"/>
                  </a:moveTo>
                  <a:lnTo>
                    <a:pt x="0" y="0"/>
                  </a:lnTo>
                  <a:lnTo>
                    <a:pt x="0" y="2399256"/>
                  </a:lnTo>
                  <a:lnTo>
                    <a:pt x="10952493" y="2399256"/>
                  </a:lnTo>
                  <a:lnTo>
                    <a:pt x="10952493"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4" name="object 4"/>
            <p:cNvSpPr/>
            <p:nvPr/>
          </p:nvSpPr>
          <p:spPr>
            <a:xfrm>
              <a:off x="4689459" y="3531421"/>
              <a:ext cx="15415260" cy="2399665"/>
            </a:xfrm>
            <a:custGeom>
              <a:avLst/>
              <a:gdLst/>
              <a:ahLst/>
              <a:cxnLst/>
              <a:rect l="l" t="t" r="r" b="b"/>
              <a:pathLst>
                <a:path w="15415260" h="2399665">
                  <a:moveTo>
                    <a:pt x="15414640" y="0"/>
                  </a:moveTo>
                  <a:lnTo>
                    <a:pt x="0" y="0"/>
                  </a:lnTo>
                  <a:lnTo>
                    <a:pt x="0" y="2399256"/>
                  </a:lnTo>
                  <a:lnTo>
                    <a:pt x="15414640" y="2399256"/>
                  </a:lnTo>
                  <a:lnTo>
                    <a:pt x="15414640"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5" name="object 5"/>
            <p:cNvSpPr/>
            <p:nvPr/>
          </p:nvSpPr>
          <p:spPr>
            <a:xfrm>
              <a:off x="0" y="8329945"/>
              <a:ext cx="5889625" cy="2399665"/>
            </a:xfrm>
            <a:custGeom>
              <a:avLst/>
              <a:gdLst/>
              <a:ahLst/>
              <a:cxnLst/>
              <a:rect l="l" t="t" r="r" b="b"/>
              <a:pathLst>
                <a:path w="5889625" h="2399665">
                  <a:moveTo>
                    <a:pt x="5889087" y="0"/>
                  </a:moveTo>
                  <a:lnTo>
                    <a:pt x="0" y="0"/>
                  </a:lnTo>
                  <a:lnTo>
                    <a:pt x="0" y="2399256"/>
                  </a:lnTo>
                  <a:lnTo>
                    <a:pt x="5889087" y="2399256"/>
                  </a:lnTo>
                  <a:lnTo>
                    <a:pt x="5889087"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6" name="object 6"/>
            <p:cNvSpPr/>
            <p:nvPr/>
          </p:nvSpPr>
          <p:spPr>
            <a:xfrm>
              <a:off x="0" y="1130864"/>
              <a:ext cx="8145145" cy="7193915"/>
            </a:xfrm>
            <a:custGeom>
              <a:avLst/>
              <a:gdLst/>
              <a:ahLst/>
              <a:cxnLst/>
              <a:rect l="l" t="t" r="r" b="b"/>
              <a:pathLst>
                <a:path w="8145145" h="7193915">
                  <a:moveTo>
                    <a:pt x="3489820" y="3600183"/>
                  </a:moveTo>
                  <a:lnTo>
                    <a:pt x="3488867" y="3551936"/>
                  </a:lnTo>
                  <a:lnTo>
                    <a:pt x="3486035" y="3504171"/>
                  </a:lnTo>
                  <a:lnTo>
                    <a:pt x="3481362" y="3456927"/>
                  </a:lnTo>
                  <a:lnTo>
                    <a:pt x="3474872" y="3410242"/>
                  </a:lnTo>
                  <a:lnTo>
                    <a:pt x="3466604" y="3364141"/>
                  </a:lnTo>
                  <a:lnTo>
                    <a:pt x="3456609" y="3318662"/>
                  </a:lnTo>
                  <a:lnTo>
                    <a:pt x="3444900" y="3273856"/>
                  </a:lnTo>
                  <a:lnTo>
                    <a:pt x="3431540" y="3229749"/>
                  </a:lnTo>
                  <a:lnTo>
                    <a:pt x="3416541" y="3186366"/>
                  </a:lnTo>
                  <a:lnTo>
                    <a:pt x="3399942" y="3143758"/>
                  </a:lnTo>
                  <a:lnTo>
                    <a:pt x="3381794" y="3101962"/>
                  </a:lnTo>
                  <a:lnTo>
                    <a:pt x="3362121" y="3061004"/>
                  </a:lnTo>
                  <a:lnTo>
                    <a:pt x="3340963" y="3020923"/>
                  </a:lnTo>
                  <a:lnTo>
                    <a:pt x="3318345" y="2981756"/>
                  </a:lnTo>
                  <a:lnTo>
                    <a:pt x="3294316" y="2943542"/>
                  </a:lnTo>
                  <a:lnTo>
                    <a:pt x="3268903" y="2906306"/>
                  </a:lnTo>
                  <a:lnTo>
                    <a:pt x="3242157" y="2870098"/>
                  </a:lnTo>
                  <a:lnTo>
                    <a:pt x="3214103" y="2834944"/>
                  </a:lnTo>
                  <a:lnTo>
                    <a:pt x="3184766" y="2800883"/>
                  </a:lnTo>
                  <a:lnTo>
                    <a:pt x="3154197" y="2767952"/>
                  </a:lnTo>
                  <a:lnTo>
                    <a:pt x="3122434" y="2736189"/>
                  </a:lnTo>
                  <a:lnTo>
                    <a:pt x="3089503" y="2705620"/>
                  </a:lnTo>
                  <a:lnTo>
                    <a:pt x="3055442" y="2676283"/>
                  </a:lnTo>
                  <a:lnTo>
                    <a:pt x="3020288" y="2648229"/>
                  </a:lnTo>
                  <a:lnTo>
                    <a:pt x="2984081" y="2621470"/>
                  </a:lnTo>
                  <a:lnTo>
                    <a:pt x="2946844" y="2596070"/>
                  </a:lnTo>
                  <a:lnTo>
                    <a:pt x="2908630" y="2572042"/>
                  </a:lnTo>
                  <a:lnTo>
                    <a:pt x="2869463" y="2549423"/>
                  </a:lnTo>
                  <a:lnTo>
                    <a:pt x="2829382" y="2528265"/>
                  </a:lnTo>
                  <a:lnTo>
                    <a:pt x="2788424" y="2508593"/>
                  </a:lnTo>
                  <a:lnTo>
                    <a:pt x="2746616" y="2490432"/>
                  </a:lnTo>
                  <a:lnTo>
                    <a:pt x="2704020" y="2473845"/>
                  </a:lnTo>
                  <a:lnTo>
                    <a:pt x="2660637" y="2458847"/>
                  </a:lnTo>
                  <a:lnTo>
                    <a:pt x="2616530" y="2445474"/>
                  </a:lnTo>
                  <a:lnTo>
                    <a:pt x="2571724" y="2433777"/>
                  </a:lnTo>
                  <a:lnTo>
                    <a:pt x="2526246" y="2423769"/>
                  </a:lnTo>
                  <a:lnTo>
                    <a:pt x="2480145" y="2415514"/>
                  </a:lnTo>
                  <a:lnTo>
                    <a:pt x="2433459" y="2409025"/>
                  </a:lnTo>
                  <a:lnTo>
                    <a:pt x="2386215" y="2404338"/>
                  </a:lnTo>
                  <a:lnTo>
                    <a:pt x="2338451" y="2401506"/>
                  </a:lnTo>
                  <a:lnTo>
                    <a:pt x="2290191" y="2400554"/>
                  </a:lnTo>
                  <a:lnTo>
                    <a:pt x="2241943" y="2401506"/>
                  </a:lnTo>
                  <a:lnTo>
                    <a:pt x="2194179" y="2404338"/>
                  </a:lnTo>
                  <a:lnTo>
                    <a:pt x="2146935" y="2409025"/>
                  </a:lnTo>
                  <a:lnTo>
                    <a:pt x="2100249" y="2415514"/>
                  </a:lnTo>
                  <a:lnTo>
                    <a:pt x="2054148" y="2423769"/>
                  </a:lnTo>
                  <a:lnTo>
                    <a:pt x="2008682" y="2433777"/>
                  </a:lnTo>
                  <a:lnTo>
                    <a:pt x="1963864" y="2445474"/>
                  </a:lnTo>
                  <a:lnTo>
                    <a:pt x="1919757" y="2458847"/>
                  </a:lnTo>
                  <a:lnTo>
                    <a:pt x="1876374" y="2473845"/>
                  </a:lnTo>
                  <a:lnTo>
                    <a:pt x="1833778" y="2490432"/>
                  </a:lnTo>
                  <a:lnTo>
                    <a:pt x="1791970" y="2508593"/>
                  </a:lnTo>
                  <a:lnTo>
                    <a:pt x="1751012" y="2528265"/>
                  </a:lnTo>
                  <a:lnTo>
                    <a:pt x="1710931" y="2549423"/>
                  </a:lnTo>
                  <a:lnTo>
                    <a:pt x="1671764" y="2572042"/>
                  </a:lnTo>
                  <a:lnTo>
                    <a:pt x="1633550" y="2596070"/>
                  </a:lnTo>
                  <a:lnTo>
                    <a:pt x="1596326" y="2621470"/>
                  </a:lnTo>
                  <a:lnTo>
                    <a:pt x="1560106" y="2648229"/>
                  </a:lnTo>
                  <a:lnTo>
                    <a:pt x="1524952" y="2676283"/>
                  </a:lnTo>
                  <a:lnTo>
                    <a:pt x="1490891" y="2705620"/>
                  </a:lnTo>
                  <a:lnTo>
                    <a:pt x="1457960" y="2736189"/>
                  </a:lnTo>
                  <a:lnTo>
                    <a:pt x="1426197" y="2767952"/>
                  </a:lnTo>
                  <a:lnTo>
                    <a:pt x="1395628" y="2800883"/>
                  </a:lnTo>
                  <a:lnTo>
                    <a:pt x="1366291" y="2834944"/>
                  </a:lnTo>
                  <a:lnTo>
                    <a:pt x="1338237" y="2870098"/>
                  </a:lnTo>
                  <a:lnTo>
                    <a:pt x="1311490" y="2906306"/>
                  </a:lnTo>
                  <a:lnTo>
                    <a:pt x="1286078" y="2943542"/>
                  </a:lnTo>
                  <a:lnTo>
                    <a:pt x="1262049" y="2981756"/>
                  </a:lnTo>
                  <a:lnTo>
                    <a:pt x="1239431" y="3020923"/>
                  </a:lnTo>
                  <a:lnTo>
                    <a:pt x="1218272" y="3061004"/>
                  </a:lnTo>
                  <a:lnTo>
                    <a:pt x="1198600" y="3101962"/>
                  </a:lnTo>
                  <a:lnTo>
                    <a:pt x="1180452" y="3143758"/>
                  </a:lnTo>
                  <a:lnTo>
                    <a:pt x="1163853" y="3186366"/>
                  </a:lnTo>
                  <a:lnTo>
                    <a:pt x="1148854" y="3229749"/>
                  </a:lnTo>
                  <a:lnTo>
                    <a:pt x="1135481" y="3273856"/>
                  </a:lnTo>
                  <a:lnTo>
                    <a:pt x="1123784" y="3318662"/>
                  </a:lnTo>
                  <a:lnTo>
                    <a:pt x="1113790" y="3364141"/>
                  </a:lnTo>
                  <a:lnTo>
                    <a:pt x="1105522" y="3410242"/>
                  </a:lnTo>
                  <a:lnTo>
                    <a:pt x="1099032" y="3456927"/>
                  </a:lnTo>
                  <a:lnTo>
                    <a:pt x="1094359" y="3504171"/>
                  </a:lnTo>
                  <a:lnTo>
                    <a:pt x="1091514" y="3551936"/>
                  </a:lnTo>
                  <a:lnTo>
                    <a:pt x="1090561" y="3600183"/>
                  </a:lnTo>
                  <a:lnTo>
                    <a:pt x="1091514" y="3648430"/>
                  </a:lnTo>
                  <a:lnTo>
                    <a:pt x="1094359" y="3696195"/>
                  </a:lnTo>
                  <a:lnTo>
                    <a:pt x="1099032" y="3743439"/>
                  </a:lnTo>
                  <a:lnTo>
                    <a:pt x="1105522" y="3790137"/>
                  </a:lnTo>
                  <a:lnTo>
                    <a:pt x="1113790" y="3836238"/>
                  </a:lnTo>
                  <a:lnTo>
                    <a:pt x="1123784" y="3881704"/>
                  </a:lnTo>
                  <a:lnTo>
                    <a:pt x="1135481" y="3926509"/>
                  </a:lnTo>
                  <a:lnTo>
                    <a:pt x="1148854" y="3970629"/>
                  </a:lnTo>
                  <a:lnTo>
                    <a:pt x="1163853" y="4014000"/>
                  </a:lnTo>
                  <a:lnTo>
                    <a:pt x="1180452" y="4056608"/>
                  </a:lnTo>
                  <a:lnTo>
                    <a:pt x="1198600" y="4098404"/>
                  </a:lnTo>
                  <a:lnTo>
                    <a:pt x="1218272" y="4139361"/>
                  </a:lnTo>
                  <a:lnTo>
                    <a:pt x="1239431" y="4179443"/>
                  </a:lnTo>
                  <a:lnTo>
                    <a:pt x="1262049" y="4218610"/>
                  </a:lnTo>
                  <a:lnTo>
                    <a:pt x="1286078" y="4256824"/>
                  </a:lnTo>
                  <a:lnTo>
                    <a:pt x="1311490" y="4294060"/>
                  </a:lnTo>
                  <a:lnTo>
                    <a:pt x="1338237" y="4330268"/>
                  </a:lnTo>
                  <a:lnTo>
                    <a:pt x="1366291" y="4365422"/>
                  </a:lnTo>
                  <a:lnTo>
                    <a:pt x="1395628" y="4399483"/>
                  </a:lnTo>
                  <a:lnTo>
                    <a:pt x="1426197" y="4432414"/>
                  </a:lnTo>
                  <a:lnTo>
                    <a:pt x="1457960" y="4464189"/>
                  </a:lnTo>
                  <a:lnTo>
                    <a:pt x="1490891" y="4494758"/>
                  </a:lnTo>
                  <a:lnTo>
                    <a:pt x="1524952" y="4524083"/>
                  </a:lnTo>
                  <a:lnTo>
                    <a:pt x="1560106" y="4552150"/>
                  </a:lnTo>
                  <a:lnTo>
                    <a:pt x="1596326" y="4578896"/>
                  </a:lnTo>
                  <a:lnTo>
                    <a:pt x="1633550" y="4604309"/>
                  </a:lnTo>
                  <a:lnTo>
                    <a:pt x="1671764" y="4628337"/>
                  </a:lnTo>
                  <a:lnTo>
                    <a:pt x="1710931" y="4650943"/>
                  </a:lnTo>
                  <a:lnTo>
                    <a:pt x="1751012" y="4672101"/>
                  </a:lnTo>
                  <a:lnTo>
                    <a:pt x="1791970" y="4691786"/>
                  </a:lnTo>
                  <a:lnTo>
                    <a:pt x="1833778" y="4709934"/>
                  </a:lnTo>
                  <a:lnTo>
                    <a:pt x="1876374" y="4726533"/>
                  </a:lnTo>
                  <a:lnTo>
                    <a:pt x="1919757" y="4741532"/>
                  </a:lnTo>
                  <a:lnTo>
                    <a:pt x="1963864" y="4754892"/>
                  </a:lnTo>
                  <a:lnTo>
                    <a:pt x="2008682" y="4766602"/>
                  </a:lnTo>
                  <a:lnTo>
                    <a:pt x="2054148" y="4776597"/>
                  </a:lnTo>
                  <a:lnTo>
                    <a:pt x="2100249" y="4784864"/>
                  </a:lnTo>
                  <a:lnTo>
                    <a:pt x="2146935" y="4791354"/>
                  </a:lnTo>
                  <a:lnTo>
                    <a:pt x="2194179" y="4796028"/>
                  </a:lnTo>
                  <a:lnTo>
                    <a:pt x="2241943" y="4798860"/>
                  </a:lnTo>
                  <a:lnTo>
                    <a:pt x="2290191" y="4799812"/>
                  </a:lnTo>
                  <a:lnTo>
                    <a:pt x="2338451" y="4798860"/>
                  </a:lnTo>
                  <a:lnTo>
                    <a:pt x="2386215" y="4796028"/>
                  </a:lnTo>
                  <a:lnTo>
                    <a:pt x="2433459" y="4791354"/>
                  </a:lnTo>
                  <a:lnTo>
                    <a:pt x="2480145" y="4784864"/>
                  </a:lnTo>
                  <a:lnTo>
                    <a:pt x="2526246" y="4776597"/>
                  </a:lnTo>
                  <a:lnTo>
                    <a:pt x="2571724" y="4766602"/>
                  </a:lnTo>
                  <a:lnTo>
                    <a:pt x="2616530" y="4754892"/>
                  </a:lnTo>
                  <a:lnTo>
                    <a:pt x="2660637" y="4741532"/>
                  </a:lnTo>
                  <a:lnTo>
                    <a:pt x="2704020" y="4726533"/>
                  </a:lnTo>
                  <a:lnTo>
                    <a:pt x="2746616" y="4709934"/>
                  </a:lnTo>
                  <a:lnTo>
                    <a:pt x="2788424" y="4691786"/>
                  </a:lnTo>
                  <a:lnTo>
                    <a:pt x="2829382" y="4672101"/>
                  </a:lnTo>
                  <a:lnTo>
                    <a:pt x="2869463" y="4650943"/>
                  </a:lnTo>
                  <a:lnTo>
                    <a:pt x="2908630" y="4628337"/>
                  </a:lnTo>
                  <a:lnTo>
                    <a:pt x="2946844" y="4604309"/>
                  </a:lnTo>
                  <a:lnTo>
                    <a:pt x="2984081" y="4578896"/>
                  </a:lnTo>
                  <a:lnTo>
                    <a:pt x="3020288" y="4552150"/>
                  </a:lnTo>
                  <a:lnTo>
                    <a:pt x="3055442" y="4524083"/>
                  </a:lnTo>
                  <a:lnTo>
                    <a:pt x="3089503" y="4494758"/>
                  </a:lnTo>
                  <a:lnTo>
                    <a:pt x="3122434" y="4464189"/>
                  </a:lnTo>
                  <a:lnTo>
                    <a:pt x="3154197" y="4432414"/>
                  </a:lnTo>
                  <a:lnTo>
                    <a:pt x="3184766" y="4399483"/>
                  </a:lnTo>
                  <a:lnTo>
                    <a:pt x="3214103" y="4365422"/>
                  </a:lnTo>
                  <a:lnTo>
                    <a:pt x="3242157" y="4330268"/>
                  </a:lnTo>
                  <a:lnTo>
                    <a:pt x="3268903" y="4294060"/>
                  </a:lnTo>
                  <a:lnTo>
                    <a:pt x="3294316" y="4256824"/>
                  </a:lnTo>
                  <a:lnTo>
                    <a:pt x="3318345" y="4218610"/>
                  </a:lnTo>
                  <a:lnTo>
                    <a:pt x="3340963" y="4179443"/>
                  </a:lnTo>
                  <a:lnTo>
                    <a:pt x="3362121" y="4139361"/>
                  </a:lnTo>
                  <a:lnTo>
                    <a:pt x="3381794" y="4098404"/>
                  </a:lnTo>
                  <a:lnTo>
                    <a:pt x="3399942" y="4056608"/>
                  </a:lnTo>
                  <a:lnTo>
                    <a:pt x="3416541" y="4014000"/>
                  </a:lnTo>
                  <a:lnTo>
                    <a:pt x="3431540" y="3970629"/>
                  </a:lnTo>
                  <a:lnTo>
                    <a:pt x="3444900" y="3926509"/>
                  </a:lnTo>
                  <a:lnTo>
                    <a:pt x="3456609" y="3881704"/>
                  </a:lnTo>
                  <a:lnTo>
                    <a:pt x="3466604" y="3836238"/>
                  </a:lnTo>
                  <a:lnTo>
                    <a:pt x="3474872" y="3790137"/>
                  </a:lnTo>
                  <a:lnTo>
                    <a:pt x="3481362" y="3743439"/>
                  </a:lnTo>
                  <a:lnTo>
                    <a:pt x="3486035" y="3696195"/>
                  </a:lnTo>
                  <a:lnTo>
                    <a:pt x="3488867" y="3648430"/>
                  </a:lnTo>
                  <a:lnTo>
                    <a:pt x="3489820" y="3600183"/>
                  </a:lnTo>
                  <a:close/>
                </a:path>
                <a:path w="8145145" h="7193915">
                  <a:moveTo>
                    <a:pt x="7088721" y="0"/>
                  </a:moveTo>
                  <a:lnTo>
                    <a:pt x="0" y="0"/>
                  </a:lnTo>
                  <a:lnTo>
                    <a:pt x="0" y="2399258"/>
                  </a:lnTo>
                  <a:lnTo>
                    <a:pt x="7088721" y="2399258"/>
                  </a:lnTo>
                  <a:lnTo>
                    <a:pt x="7088721" y="0"/>
                  </a:lnTo>
                  <a:close/>
                </a:path>
                <a:path w="8145145" h="7193915">
                  <a:moveTo>
                    <a:pt x="8145018" y="5993790"/>
                  </a:moveTo>
                  <a:lnTo>
                    <a:pt x="8144065" y="5945543"/>
                  </a:lnTo>
                  <a:lnTo>
                    <a:pt x="8141233" y="5897778"/>
                  </a:lnTo>
                  <a:lnTo>
                    <a:pt x="8136560" y="5850534"/>
                  </a:lnTo>
                  <a:lnTo>
                    <a:pt x="8130070" y="5803836"/>
                  </a:lnTo>
                  <a:lnTo>
                    <a:pt x="8121802" y="5757735"/>
                  </a:lnTo>
                  <a:lnTo>
                    <a:pt x="8111807" y="5712269"/>
                  </a:lnTo>
                  <a:lnTo>
                    <a:pt x="8100098" y="5667464"/>
                  </a:lnTo>
                  <a:lnTo>
                    <a:pt x="8086738" y="5623344"/>
                  </a:lnTo>
                  <a:lnTo>
                    <a:pt x="8071739" y="5579973"/>
                  </a:lnTo>
                  <a:lnTo>
                    <a:pt x="8055140" y="5537365"/>
                  </a:lnTo>
                  <a:lnTo>
                    <a:pt x="8036992" y="5495569"/>
                  </a:lnTo>
                  <a:lnTo>
                    <a:pt x="8017307" y="5454612"/>
                  </a:lnTo>
                  <a:lnTo>
                    <a:pt x="7996148" y="5414530"/>
                  </a:lnTo>
                  <a:lnTo>
                    <a:pt x="7973542" y="5375364"/>
                  </a:lnTo>
                  <a:lnTo>
                    <a:pt x="7949514" y="5337149"/>
                  </a:lnTo>
                  <a:lnTo>
                    <a:pt x="7924101" y="5299913"/>
                  </a:lnTo>
                  <a:lnTo>
                    <a:pt x="7897355" y="5263705"/>
                  </a:lnTo>
                  <a:lnTo>
                    <a:pt x="7869288" y="5228552"/>
                  </a:lnTo>
                  <a:lnTo>
                    <a:pt x="7839964" y="5194490"/>
                  </a:lnTo>
                  <a:lnTo>
                    <a:pt x="7809395" y="5161559"/>
                  </a:lnTo>
                  <a:lnTo>
                    <a:pt x="7777620" y="5129784"/>
                  </a:lnTo>
                  <a:lnTo>
                    <a:pt x="7744688" y="5099215"/>
                  </a:lnTo>
                  <a:lnTo>
                    <a:pt x="7710627" y="5069891"/>
                  </a:lnTo>
                  <a:lnTo>
                    <a:pt x="7675473" y="5041824"/>
                  </a:lnTo>
                  <a:lnTo>
                    <a:pt x="7639266" y="5015077"/>
                  </a:lnTo>
                  <a:lnTo>
                    <a:pt x="7602029" y="4989665"/>
                  </a:lnTo>
                  <a:lnTo>
                    <a:pt x="7563815" y="4965636"/>
                  </a:lnTo>
                  <a:lnTo>
                    <a:pt x="7524648" y="4943030"/>
                  </a:lnTo>
                  <a:lnTo>
                    <a:pt x="7484567" y="4921872"/>
                  </a:lnTo>
                  <a:lnTo>
                    <a:pt x="7443610" y="4902187"/>
                  </a:lnTo>
                  <a:lnTo>
                    <a:pt x="7401814" y="4884039"/>
                  </a:lnTo>
                  <a:lnTo>
                    <a:pt x="7359205" y="4867453"/>
                  </a:lnTo>
                  <a:lnTo>
                    <a:pt x="7315835" y="4852454"/>
                  </a:lnTo>
                  <a:lnTo>
                    <a:pt x="7271715" y="4839081"/>
                  </a:lnTo>
                  <a:lnTo>
                    <a:pt x="7226909" y="4827371"/>
                  </a:lnTo>
                  <a:lnTo>
                    <a:pt x="7181443" y="4817376"/>
                  </a:lnTo>
                  <a:lnTo>
                    <a:pt x="7135342" y="4809109"/>
                  </a:lnTo>
                  <a:lnTo>
                    <a:pt x="7088645" y="4802632"/>
                  </a:lnTo>
                  <a:lnTo>
                    <a:pt x="7041401" y="4797945"/>
                  </a:lnTo>
                  <a:lnTo>
                    <a:pt x="6993636" y="4795113"/>
                  </a:lnTo>
                  <a:lnTo>
                    <a:pt x="6945389" y="4794161"/>
                  </a:lnTo>
                  <a:lnTo>
                    <a:pt x="6897141" y="4795113"/>
                  </a:lnTo>
                  <a:lnTo>
                    <a:pt x="6849377" y="4797945"/>
                  </a:lnTo>
                  <a:lnTo>
                    <a:pt x="6802133" y="4802632"/>
                  </a:lnTo>
                  <a:lnTo>
                    <a:pt x="6755447" y="4809109"/>
                  </a:lnTo>
                  <a:lnTo>
                    <a:pt x="6709346" y="4817376"/>
                  </a:lnTo>
                  <a:lnTo>
                    <a:pt x="6663868" y="4827371"/>
                  </a:lnTo>
                  <a:lnTo>
                    <a:pt x="6619062" y="4839081"/>
                  </a:lnTo>
                  <a:lnTo>
                    <a:pt x="6574955" y="4852454"/>
                  </a:lnTo>
                  <a:lnTo>
                    <a:pt x="6531572" y="4867453"/>
                  </a:lnTo>
                  <a:lnTo>
                    <a:pt x="6488963" y="4884039"/>
                  </a:lnTo>
                  <a:lnTo>
                    <a:pt x="6447168" y="4902187"/>
                  </a:lnTo>
                  <a:lnTo>
                    <a:pt x="6406210" y="4921872"/>
                  </a:lnTo>
                  <a:lnTo>
                    <a:pt x="6366129" y="4943030"/>
                  </a:lnTo>
                  <a:lnTo>
                    <a:pt x="6326962" y="4965636"/>
                  </a:lnTo>
                  <a:lnTo>
                    <a:pt x="6288748" y="4989665"/>
                  </a:lnTo>
                  <a:lnTo>
                    <a:pt x="6251511" y="5015077"/>
                  </a:lnTo>
                  <a:lnTo>
                    <a:pt x="6215304" y="5041824"/>
                  </a:lnTo>
                  <a:lnTo>
                    <a:pt x="6180150" y="5069891"/>
                  </a:lnTo>
                  <a:lnTo>
                    <a:pt x="6146089" y="5099215"/>
                  </a:lnTo>
                  <a:lnTo>
                    <a:pt x="6113157" y="5129784"/>
                  </a:lnTo>
                  <a:lnTo>
                    <a:pt x="6081395" y="5161559"/>
                  </a:lnTo>
                  <a:lnTo>
                    <a:pt x="6050826" y="5194490"/>
                  </a:lnTo>
                  <a:lnTo>
                    <a:pt x="6021489" y="5228552"/>
                  </a:lnTo>
                  <a:lnTo>
                    <a:pt x="5993435" y="5263705"/>
                  </a:lnTo>
                  <a:lnTo>
                    <a:pt x="5966676" y="5299913"/>
                  </a:lnTo>
                  <a:lnTo>
                    <a:pt x="5941276" y="5337149"/>
                  </a:lnTo>
                  <a:lnTo>
                    <a:pt x="5917247" y="5375364"/>
                  </a:lnTo>
                  <a:lnTo>
                    <a:pt x="5894629" y="5414530"/>
                  </a:lnTo>
                  <a:lnTo>
                    <a:pt x="5873470" y="5454612"/>
                  </a:lnTo>
                  <a:lnTo>
                    <a:pt x="5853798" y="5495569"/>
                  </a:lnTo>
                  <a:lnTo>
                    <a:pt x="5835637" y="5537365"/>
                  </a:lnTo>
                  <a:lnTo>
                    <a:pt x="5819051" y="5579973"/>
                  </a:lnTo>
                  <a:lnTo>
                    <a:pt x="5804052" y="5623344"/>
                  </a:lnTo>
                  <a:lnTo>
                    <a:pt x="5790679" y="5667464"/>
                  </a:lnTo>
                  <a:lnTo>
                    <a:pt x="5778982" y="5712269"/>
                  </a:lnTo>
                  <a:lnTo>
                    <a:pt x="5768975" y="5757735"/>
                  </a:lnTo>
                  <a:lnTo>
                    <a:pt x="5760720" y="5803836"/>
                  </a:lnTo>
                  <a:lnTo>
                    <a:pt x="5754230" y="5850534"/>
                  </a:lnTo>
                  <a:lnTo>
                    <a:pt x="5749544" y="5897778"/>
                  </a:lnTo>
                  <a:lnTo>
                    <a:pt x="5746712" y="5945543"/>
                  </a:lnTo>
                  <a:lnTo>
                    <a:pt x="5745759" y="5993790"/>
                  </a:lnTo>
                  <a:lnTo>
                    <a:pt x="5746712" y="6042037"/>
                  </a:lnTo>
                  <a:lnTo>
                    <a:pt x="5749544" y="6089802"/>
                  </a:lnTo>
                  <a:lnTo>
                    <a:pt x="5754230" y="6137046"/>
                  </a:lnTo>
                  <a:lnTo>
                    <a:pt x="5760720" y="6183731"/>
                  </a:lnTo>
                  <a:lnTo>
                    <a:pt x="5768975" y="6229832"/>
                  </a:lnTo>
                  <a:lnTo>
                    <a:pt x="5778982" y="6275311"/>
                  </a:lnTo>
                  <a:lnTo>
                    <a:pt x="5790679" y="6320117"/>
                  </a:lnTo>
                  <a:lnTo>
                    <a:pt x="5804052" y="6364224"/>
                  </a:lnTo>
                  <a:lnTo>
                    <a:pt x="5819051" y="6407607"/>
                  </a:lnTo>
                  <a:lnTo>
                    <a:pt x="5835637" y="6450216"/>
                  </a:lnTo>
                  <a:lnTo>
                    <a:pt x="5853798" y="6492011"/>
                  </a:lnTo>
                  <a:lnTo>
                    <a:pt x="5873470" y="6532969"/>
                  </a:lnTo>
                  <a:lnTo>
                    <a:pt x="5894629" y="6573050"/>
                  </a:lnTo>
                  <a:lnTo>
                    <a:pt x="5917247" y="6612217"/>
                  </a:lnTo>
                  <a:lnTo>
                    <a:pt x="5941276" y="6650431"/>
                  </a:lnTo>
                  <a:lnTo>
                    <a:pt x="5966676" y="6687667"/>
                  </a:lnTo>
                  <a:lnTo>
                    <a:pt x="5993435" y="6723875"/>
                  </a:lnTo>
                  <a:lnTo>
                    <a:pt x="6021489" y="6759029"/>
                  </a:lnTo>
                  <a:lnTo>
                    <a:pt x="6050826" y="6793090"/>
                  </a:lnTo>
                  <a:lnTo>
                    <a:pt x="6081395" y="6826021"/>
                  </a:lnTo>
                  <a:lnTo>
                    <a:pt x="6113157" y="6857784"/>
                  </a:lnTo>
                  <a:lnTo>
                    <a:pt x="6146089" y="6888353"/>
                  </a:lnTo>
                  <a:lnTo>
                    <a:pt x="6180150" y="6917690"/>
                  </a:lnTo>
                  <a:lnTo>
                    <a:pt x="6215304" y="6945744"/>
                  </a:lnTo>
                  <a:lnTo>
                    <a:pt x="6251511" y="6972503"/>
                  </a:lnTo>
                  <a:lnTo>
                    <a:pt x="6288748" y="6997903"/>
                  </a:lnTo>
                  <a:lnTo>
                    <a:pt x="6326962" y="7021931"/>
                  </a:lnTo>
                  <a:lnTo>
                    <a:pt x="6366129" y="7044550"/>
                  </a:lnTo>
                  <a:lnTo>
                    <a:pt x="6406210" y="7065708"/>
                  </a:lnTo>
                  <a:lnTo>
                    <a:pt x="6447168" y="7085381"/>
                  </a:lnTo>
                  <a:lnTo>
                    <a:pt x="6488963" y="7103542"/>
                  </a:lnTo>
                  <a:lnTo>
                    <a:pt x="6531572" y="7120128"/>
                  </a:lnTo>
                  <a:lnTo>
                    <a:pt x="6574955" y="7135127"/>
                  </a:lnTo>
                  <a:lnTo>
                    <a:pt x="6619062" y="7148500"/>
                  </a:lnTo>
                  <a:lnTo>
                    <a:pt x="6663868" y="7160196"/>
                  </a:lnTo>
                  <a:lnTo>
                    <a:pt x="6709346" y="7170204"/>
                  </a:lnTo>
                  <a:lnTo>
                    <a:pt x="6755447" y="7178459"/>
                  </a:lnTo>
                  <a:lnTo>
                    <a:pt x="6802133" y="7184949"/>
                  </a:lnTo>
                  <a:lnTo>
                    <a:pt x="6849377" y="7189635"/>
                  </a:lnTo>
                  <a:lnTo>
                    <a:pt x="6897141" y="7192467"/>
                  </a:lnTo>
                  <a:lnTo>
                    <a:pt x="6945389" y="7193420"/>
                  </a:lnTo>
                  <a:lnTo>
                    <a:pt x="6993636" y="7192467"/>
                  </a:lnTo>
                  <a:lnTo>
                    <a:pt x="7041401" y="7189635"/>
                  </a:lnTo>
                  <a:lnTo>
                    <a:pt x="7088645" y="7184949"/>
                  </a:lnTo>
                  <a:lnTo>
                    <a:pt x="7135342" y="7178459"/>
                  </a:lnTo>
                  <a:lnTo>
                    <a:pt x="7181443" y="7170204"/>
                  </a:lnTo>
                  <a:lnTo>
                    <a:pt x="7226909" y="7160196"/>
                  </a:lnTo>
                  <a:lnTo>
                    <a:pt x="7271715" y="7148500"/>
                  </a:lnTo>
                  <a:lnTo>
                    <a:pt x="7315835" y="7135127"/>
                  </a:lnTo>
                  <a:lnTo>
                    <a:pt x="7359205" y="7120128"/>
                  </a:lnTo>
                  <a:lnTo>
                    <a:pt x="7401814" y="7103542"/>
                  </a:lnTo>
                  <a:lnTo>
                    <a:pt x="7443610" y="7085381"/>
                  </a:lnTo>
                  <a:lnTo>
                    <a:pt x="7484567" y="7065708"/>
                  </a:lnTo>
                  <a:lnTo>
                    <a:pt x="7524648" y="7044550"/>
                  </a:lnTo>
                  <a:lnTo>
                    <a:pt x="7563815" y="7021931"/>
                  </a:lnTo>
                  <a:lnTo>
                    <a:pt x="7602029" y="6997903"/>
                  </a:lnTo>
                  <a:lnTo>
                    <a:pt x="7639266" y="6972503"/>
                  </a:lnTo>
                  <a:lnTo>
                    <a:pt x="7675473" y="6945744"/>
                  </a:lnTo>
                  <a:lnTo>
                    <a:pt x="7710627" y="6917690"/>
                  </a:lnTo>
                  <a:lnTo>
                    <a:pt x="7744688" y="6888353"/>
                  </a:lnTo>
                  <a:lnTo>
                    <a:pt x="7777620" y="6857784"/>
                  </a:lnTo>
                  <a:lnTo>
                    <a:pt x="7809395" y="6826021"/>
                  </a:lnTo>
                  <a:lnTo>
                    <a:pt x="7839964" y="6793090"/>
                  </a:lnTo>
                  <a:lnTo>
                    <a:pt x="7869288" y="6759029"/>
                  </a:lnTo>
                  <a:lnTo>
                    <a:pt x="7897355" y="6723875"/>
                  </a:lnTo>
                  <a:lnTo>
                    <a:pt x="7924101" y="6687667"/>
                  </a:lnTo>
                  <a:lnTo>
                    <a:pt x="7949514" y="6650431"/>
                  </a:lnTo>
                  <a:lnTo>
                    <a:pt x="7973542" y="6612217"/>
                  </a:lnTo>
                  <a:lnTo>
                    <a:pt x="7996148" y="6573050"/>
                  </a:lnTo>
                  <a:lnTo>
                    <a:pt x="8017307" y="6532969"/>
                  </a:lnTo>
                  <a:lnTo>
                    <a:pt x="8036992" y="6492011"/>
                  </a:lnTo>
                  <a:lnTo>
                    <a:pt x="8055140" y="6450216"/>
                  </a:lnTo>
                  <a:lnTo>
                    <a:pt x="8071739" y="6407607"/>
                  </a:lnTo>
                  <a:lnTo>
                    <a:pt x="8086738" y="6364224"/>
                  </a:lnTo>
                  <a:lnTo>
                    <a:pt x="8100098" y="6320117"/>
                  </a:lnTo>
                  <a:lnTo>
                    <a:pt x="8111807" y="6275311"/>
                  </a:lnTo>
                  <a:lnTo>
                    <a:pt x="8121802" y="6229832"/>
                  </a:lnTo>
                  <a:lnTo>
                    <a:pt x="8130070" y="6183731"/>
                  </a:lnTo>
                  <a:lnTo>
                    <a:pt x="8136560" y="6137046"/>
                  </a:lnTo>
                  <a:lnTo>
                    <a:pt x="8141233" y="6089802"/>
                  </a:lnTo>
                  <a:lnTo>
                    <a:pt x="8144065" y="6042037"/>
                  </a:lnTo>
                  <a:lnTo>
                    <a:pt x="8145018" y="5993790"/>
                  </a:lnTo>
                  <a:close/>
                </a:path>
              </a:pathLst>
            </a:custGeom>
            <a:solidFill>
              <a:srgbClr val="EF4650"/>
            </a:solidFill>
          </p:spPr>
          <p:txBody>
            <a:bodyPr wrap="square" lIns="0" tIns="0" rIns="0" bIns="0" rtlCol="0"/>
            <a:lstStyle/>
            <a:p>
              <a:pPr defTabSz="554492"/>
              <a:endParaRPr sz="1092" kern="0">
                <a:solidFill>
                  <a:sysClr val="windowText" lastClr="000000"/>
                </a:solidFill>
              </a:endParaRPr>
            </a:p>
          </p:txBody>
        </p:sp>
        <p:sp>
          <p:nvSpPr>
            <p:cNvPr id="7" name="object 7"/>
            <p:cNvSpPr/>
            <p:nvPr/>
          </p:nvSpPr>
          <p:spPr>
            <a:xfrm>
              <a:off x="5889095" y="1130857"/>
              <a:ext cx="2399665" cy="2399665"/>
            </a:xfrm>
            <a:custGeom>
              <a:avLst/>
              <a:gdLst/>
              <a:ahLst/>
              <a:cxnLst/>
              <a:rect l="l" t="t" r="r" b="b"/>
              <a:pathLst>
                <a:path w="2399665" h="2399665">
                  <a:moveTo>
                    <a:pt x="1199628" y="0"/>
                  </a:moveTo>
                  <a:lnTo>
                    <a:pt x="1151380" y="952"/>
                  </a:lnTo>
                  <a:lnTo>
                    <a:pt x="1103615" y="3786"/>
                  </a:lnTo>
                  <a:lnTo>
                    <a:pt x="1056370" y="8465"/>
                  </a:lnTo>
                  <a:lnTo>
                    <a:pt x="1009679" y="14954"/>
                  </a:lnTo>
                  <a:lnTo>
                    <a:pt x="963580" y="23216"/>
                  </a:lnTo>
                  <a:lnTo>
                    <a:pt x="918108" y="33216"/>
                  </a:lnTo>
                  <a:lnTo>
                    <a:pt x="873299" y="44919"/>
                  </a:lnTo>
                  <a:lnTo>
                    <a:pt x="829188" y="58287"/>
                  </a:lnTo>
                  <a:lnTo>
                    <a:pt x="785812" y="73286"/>
                  </a:lnTo>
                  <a:lnTo>
                    <a:pt x="743206" y="89879"/>
                  </a:lnTo>
                  <a:lnTo>
                    <a:pt x="701406" y="108031"/>
                  </a:lnTo>
                  <a:lnTo>
                    <a:pt x="660448" y="127706"/>
                  </a:lnTo>
                  <a:lnTo>
                    <a:pt x="620368" y="148868"/>
                  </a:lnTo>
                  <a:lnTo>
                    <a:pt x="581201" y="171481"/>
                  </a:lnTo>
                  <a:lnTo>
                    <a:pt x="542984" y="195509"/>
                  </a:lnTo>
                  <a:lnTo>
                    <a:pt x="505752" y="220917"/>
                  </a:lnTo>
                  <a:lnTo>
                    <a:pt x="469542" y="247669"/>
                  </a:lnTo>
                  <a:lnTo>
                    <a:pt x="434388" y="275728"/>
                  </a:lnTo>
                  <a:lnTo>
                    <a:pt x="400327" y="305060"/>
                  </a:lnTo>
                  <a:lnTo>
                    <a:pt x="367395" y="335627"/>
                  </a:lnTo>
                  <a:lnTo>
                    <a:pt x="335627" y="367395"/>
                  </a:lnTo>
                  <a:lnTo>
                    <a:pt x="305060" y="400327"/>
                  </a:lnTo>
                  <a:lnTo>
                    <a:pt x="275728" y="434388"/>
                  </a:lnTo>
                  <a:lnTo>
                    <a:pt x="247669" y="469542"/>
                  </a:lnTo>
                  <a:lnTo>
                    <a:pt x="220917" y="505752"/>
                  </a:lnTo>
                  <a:lnTo>
                    <a:pt x="195509" y="542984"/>
                  </a:lnTo>
                  <a:lnTo>
                    <a:pt x="171481" y="581201"/>
                  </a:lnTo>
                  <a:lnTo>
                    <a:pt x="148868" y="620368"/>
                  </a:lnTo>
                  <a:lnTo>
                    <a:pt x="127706" y="660448"/>
                  </a:lnTo>
                  <a:lnTo>
                    <a:pt x="108031" y="701406"/>
                  </a:lnTo>
                  <a:lnTo>
                    <a:pt x="89879" y="743206"/>
                  </a:lnTo>
                  <a:lnTo>
                    <a:pt x="73286" y="785812"/>
                  </a:lnTo>
                  <a:lnTo>
                    <a:pt x="58287" y="829188"/>
                  </a:lnTo>
                  <a:lnTo>
                    <a:pt x="44919" y="873299"/>
                  </a:lnTo>
                  <a:lnTo>
                    <a:pt x="33216" y="918108"/>
                  </a:lnTo>
                  <a:lnTo>
                    <a:pt x="23216" y="963580"/>
                  </a:lnTo>
                  <a:lnTo>
                    <a:pt x="14954" y="1009679"/>
                  </a:lnTo>
                  <a:lnTo>
                    <a:pt x="8465" y="1056370"/>
                  </a:lnTo>
                  <a:lnTo>
                    <a:pt x="3786" y="1103615"/>
                  </a:lnTo>
                  <a:lnTo>
                    <a:pt x="952" y="1151380"/>
                  </a:lnTo>
                  <a:lnTo>
                    <a:pt x="0" y="1199628"/>
                  </a:lnTo>
                  <a:lnTo>
                    <a:pt x="952" y="1247876"/>
                  </a:lnTo>
                  <a:lnTo>
                    <a:pt x="3786" y="1295641"/>
                  </a:lnTo>
                  <a:lnTo>
                    <a:pt x="8465" y="1342886"/>
                  </a:lnTo>
                  <a:lnTo>
                    <a:pt x="14954" y="1389576"/>
                  </a:lnTo>
                  <a:lnTo>
                    <a:pt x="23216" y="1435675"/>
                  </a:lnTo>
                  <a:lnTo>
                    <a:pt x="33216" y="1481147"/>
                  </a:lnTo>
                  <a:lnTo>
                    <a:pt x="44919" y="1525957"/>
                  </a:lnTo>
                  <a:lnTo>
                    <a:pt x="58287" y="1570067"/>
                  </a:lnTo>
                  <a:lnTo>
                    <a:pt x="73286" y="1613444"/>
                  </a:lnTo>
                  <a:lnTo>
                    <a:pt x="89879" y="1656050"/>
                  </a:lnTo>
                  <a:lnTo>
                    <a:pt x="108031" y="1697850"/>
                  </a:lnTo>
                  <a:lnTo>
                    <a:pt x="127706" y="1738808"/>
                  </a:lnTo>
                  <a:lnTo>
                    <a:pt x="148868" y="1778888"/>
                  </a:lnTo>
                  <a:lnTo>
                    <a:pt x="171481" y="1818054"/>
                  </a:lnTo>
                  <a:lnTo>
                    <a:pt x="195509" y="1856271"/>
                  </a:lnTo>
                  <a:lnTo>
                    <a:pt x="220917" y="1893503"/>
                  </a:lnTo>
                  <a:lnTo>
                    <a:pt x="247669" y="1929714"/>
                  </a:lnTo>
                  <a:lnTo>
                    <a:pt x="275728" y="1964868"/>
                  </a:lnTo>
                  <a:lnTo>
                    <a:pt x="305060" y="1998929"/>
                  </a:lnTo>
                  <a:lnTo>
                    <a:pt x="335627" y="2031861"/>
                  </a:lnTo>
                  <a:lnTo>
                    <a:pt x="367395" y="2063629"/>
                  </a:lnTo>
                  <a:lnTo>
                    <a:pt x="400327" y="2094196"/>
                  </a:lnTo>
                  <a:lnTo>
                    <a:pt x="434388" y="2123528"/>
                  </a:lnTo>
                  <a:lnTo>
                    <a:pt x="469542" y="2151587"/>
                  </a:lnTo>
                  <a:lnTo>
                    <a:pt x="505752" y="2178339"/>
                  </a:lnTo>
                  <a:lnTo>
                    <a:pt x="542984" y="2203746"/>
                  </a:lnTo>
                  <a:lnTo>
                    <a:pt x="581201" y="2227775"/>
                  </a:lnTo>
                  <a:lnTo>
                    <a:pt x="620368" y="2250388"/>
                  </a:lnTo>
                  <a:lnTo>
                    <a:pt x="660448" y="2271550"/>
                  </a:lnTo>
                  <a:lnTo>
                    <a:pt x="701406" y="2291225"/>
                  </a:lnTo>
                  <a:lnTo>
                    <a:pt x="743206" y="2309377"/>
                  </a:lnTo>
                  <a:lnTo>
                    <a:pt x="785812" y="2325970"/>
                  </a:lnTo>
                  <a:lnTo>
                    <a:pt x="829188" y="2340969"/>
                  </a:lnTo>
                  <a:lnTo>
                    <a:pt x="873299" y="2354337"/>
                  </a:lnTo>
                  <a:lnTo>
                    <a:pt x="918108" y="2366040"/>
                  </a:lnTo>
                  <a:lnTo>
                    <a:pt x="963580" y="2376040"/>
                  </a:lnTo>
                  <a:lnTo>
                    <a:pt x="1009679" y="2384302"/>
                  </a:lnTo>
                  <a:lnTo>
                    <a:pt x="1056370" y="2390791"/>
                  </a:lnTo>
                  <a:lnTo>
                    <a:pt x="1103615" y="2395470"/>
                  </a:lnTo>
                  <a:lnTo>
                    <a:pt x="1151380" y="2398304"/>
                  </a:lnTo>
                  <a:lnTo>
                    <a:pt x="1199628" y="2399256"/>
                  </a:lnTo>
                  <a:lnTo>
                    <a:pt x="1247876" y="2398304"/>
                  </a:lnTo>
                  <a:lnTo>
                    <a:pt x="1295641" y="2395470"/>
                  </a:lnTo>
                  <a:lnTo>
                    <a:pt x="1342886" y="2390791"/>
                  </a:lnTo>
                  <a:lnTo>
                    <a:pt x="1389576" y="2384302"/>
                  </a:lnTo>
                  <a:lnTo>
                    <a:pt x="1435675" y="2376040"/>
                  </a:lnTo>
                  <a:lnTo>
                    <a:pt x="1481147" y="2366040"/>
                  </a:lnTo>
                  <a:lnTo>
                    <a:pt x="1525957" y="2354337"/>
                  </a:lnTo>
                  <a:lnTo>
                    <a:pt x="1570067" y="2340969"/>
                  </a:lnTo>
                  <a:lnTo>
                    <a:pt x="1613444" y="2325970"/>
                  </a:lnTo>
                  <a:lnTo>
                    <a:pt x="1656050" y="2309377"/>
                  </a:lnTo>
                  <a:lnTo>
                    <a:pt x="1697850" y="2291225"/>
                  </a:lnTo>
                  <a:lnTo>
                    <a:pt x="1738808" y="2271550"/>
                  </a:lnTo>
                  <a:lnTo>
                    <a:pt x="1778888" y="2250388"/>
                  </a:lnTo>
                  <a:lnTo>
                    <a:pt x="1818054" y="2227775"/>
                  </a:lnTo>
                  <a:lnTo>
                    <a:pt x="1856271" y="2203746"/>
                  </a:lnTo>
                  <a:lnTo>
                    <a:pt x="1893503" y="2178339"/>
                  </a:lnTo>
                  <a:lnTo>
                    <a:pt x="1929714" y="2151587"/>
                  </a:lnTo>
                  <a:lnTo>
                    <a:pt x="1964868" y="2123528"/>
                  </a:lnTo>
                  <a:lnTo>
                    <a:pt x="1998929" y="2094196"/>
                  </a:lnTo>
                  <a:lnTo>
                    <a:pt x="2031861" y="2063629"/>
                  </a:lnTo>
                  <a:lnTo>
                    <a:pt x="2063629" y="2031861"/>
                  </a:lnTo>
                  <a:lnTo>
                    <a:pt x="2094196" y="1998929"/>
                  </a:lnTo>
                  <a:lnTo>
                    <a:pt x="2123528" y="1964868"/>
                  </a:lnTo>
                  <a:lnTo>
                    <a:pt x="2151587" y="1929714"/>
                  </a:lnTo>
                  <a:lnTo>
                    <a:pt x="2178339" y="1893503"/>
                  </a:lnTo>
                  <a:lnTo>
                    <a:pt x="2203746" y="1856271"/>
                  </a:lnTo>
                  <a:lnTo>
                    <a:pt x="2227775" y="1818054"/>
                  </a:lnTo>
                  <a:lnTo>
                    <a:pt x="2250388" y="1778888"/>
                  </a:lnTo>
                  <a:lnTo>
                    <a:pt x="2271550" y="1738808"/>
                  </a:lnTo>
                  <a:lnTo>
                    <a:pt x="2291225" y="1697850"/>
                  </a:lnTo>
                  <a:lnTo>
                    <a:pt x="2309377" y="1656050"/>
                  </a:lnTo>
                  <a:lnTo>
                    <a:pt x="2325970" y="1613444"/>
                  </a:lnTo>
                  <a:lnTo>
                    <a:pt x="2340969" y="1570067"/>
                  </a:lnTo>
                  <a:lnTo>
                    <a:pt x="2354337" y="1525957"/>
                  </a:lnTo>
                  <a:lnTo>
                    <a:pt x="2366040" y="1481147"/>
                  </a:lnTo>
                  <a:lnTo>
                    <a:pt x="2376040" y="1435675"/>
                  </a:lnTo>
                  <a:lnTo>
                    <a:pt x="2384302" y="1389576"/>
                  </a:lnTo>
                  <a:lnTo>
                    <a:pt x="2390791" y="1342886"/>
                  </a:lnTo>
                  <a:lnTo>
                    <a:pt x="2395470" y="1295641"/>
                  </a:lnTo>
                  <a:lnTo>
                    <a:pt x="2398304" y="1247876"/>
                  </a:lnTo>
                  <a:lnTo>
                    <a:pt x="2399256" y="1199628"/>
                  </a:lnTo>
                  <a:lnTo>
                    <a:pt x="2398304" y="1151380"/>
                  </a:lnTo>
                  <a:lnTo>
                    <a:pt x="2395470" y="1103615"/>
                  </a:lnTo>
                  <a:lnTo>
                    <a:pt x="2390791" y="1056370"/>
                  </a:lnTo>
                  <a:lnTo>
                    <a:pt x="2384302" y="1009679"/>
                  </a:lnTo>
                  <a:lnTo>
                    <a:pt x="2376040" y="963580"/>
                  </a:lnTo>
                  <a:lnTo>
                    <a:pt x="2366040" y="918108"/>
                  </a:lnTo>
                  <a:lnTo>
                    <a:pt x="2354337" y="873299"/>
                  </a:lnTo>
                  <a:lnTo>
                    <a:pt x="2340969" y="829188"/>
                  </a:lnTo>
                  <a:lnTo>
                    <a:pt x="2325970" y="785812"/>
                  </a:lnTo>
                  <a:lnTo>
                    <a:pt x="2309377" y="743206"/>
                  </a:lnTo>
                  <a:lnTo>
                    <a:pt x="2291225" y="701406"/>
                  </a:lnTo>
                  <a:lnTo>
                    <a:pt x="2271550" y="660448"/>
                  </a:lnTo>
                  <a:lnTo>
                    <a:pt x="2250388" y="620368"/>
                  </a:lnTo>
                  <a:lnTo>
                    <a:pt x="2227775" y="581201"/>
                  </a:lnTo>
                  <a:lnTo>
                    <a:pt x="2203746" y="542984"/>
                  </a:lnTo>
                  <a:lnTo>
                    <a:pt x="2178339" y="505752"/>
                  </a:lnTo>
                  <a:lnTo>
                    <a:pt x="2151587" y="469542"/>
                  </a:lnTo>
                  <a:lnTo>
                    <a:pt x="2123528" y="434388"/>
                  </a:lnTo>
                  <a:lnTo>
                    <a:pt x="2094196" y="400327"/>
                  </a:lnTo>
                  <a:lnTo>
                    <a:pt x="2063629" y="367395"/>
                  </a:lnTo>
                  <a:lnTo>
                    <a:pt x="2031861" y="335627"/>
                  </a:lnTo>
                  <a:lnTo>
                    <a:pt x="1998929" y="305060"/>
                  </a:lnTo>
                  <a:lnTo>
                    <a:pt x="1964868" y="275728"/>
                  </a:lnTo>
                  <a:lnTo>
                    <a:pt x="1929714" y="247669"/>
                  </a:lnTo>
                  <a:lnTo>
                    <a:pt x="1893503" y="220917"/>
                  </a:lnTo>
                  <a:lnTo>
                    <a:pt x="1856271" y="195509"/>
                  </a:lnTo>
                  <a:lnTo>
                    <a:pt x="1818054" y="171481"/>
                  </a:lnTo>
                  <a:lnTo>
                    <a:pt x="1778888" y="148868"/>
                  </a:lnTo>
                  <a:lnTo>
                    <a:pt x="1738808" y="127706"/>
                  </a:lnTo>
                  <a:lnTo>
                    <a:pt x="1697850" y="108031"/>
                  </a:lnTo>
                  <a:lnTo>
                    <a:pt x="1656050" y="89879"/>
                  </a:lnTo>
                  <a:lnTo>
                    <a:pt x="1613444" y="73286"/>
                  </a:lnTo>
                  <a:lnTo>
                    <a:pt x="1570067" y="58287"/>
                  </a:lnTo>
                  <a:lnTo>
                    <a:pt x="1525957" y="44919"/>
                  </a:lnTo>
                  <a:lnTo>
                    <a:pt x="1481147" y="33216"/>
                  </a:lnTo>
                  <a:lnTo>
                    <a:pt x="1435675" y="23216"/>
                  </a:lnTo>
                  <a:lnTo>
                    <a:pt x="1389576" y="14954"/>
                  </a:lnTo>
                  <a:lnTo>
                    <a:pt x="1342886" y="8465"/>
                  </a:lnTo>
                  <a:lnTo>
                    <a:pt x="1295641" y="3786"/>
                  </a:lnTo>
                  <a:lnTo>
                    <a:pt x="1247876" y="952"/>
                  </a:lnTo>
                  <a:lnTo>
                    <a:pt x="1199628"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8" name="object 8"/>
            <p:cNvSpPr/>
            <p:nvPr/>
          </p:nvSpPr>
          <p:spPr>
            <a:xfrm>
              <a:off x="3489825" y="1130857"/>
              <a:ext cx="2399665" cy="2399665"/>
            </a:xfrm>
            <a:custGeom>
              <a:avLst/>
              <a:gdLst/>
              <a:ahLst/>
              <a:cxnLst/>
              <a:rect l="l" t="t" r="r" b="b"/>
              <a:pathLst>
                <a:path w="2399665" h="2399665">
                  <a:moveTo>
                    <a:pt x="1199628" y="0"/>
                  </a:moveTo>
                  <a:lnTo>
                    <a:pt x="1151380" y="952"/>
                  </a:lnTo>
                  <a:lnTo>
                    <a:pt x="1103615" y="3786"/>
                  </a:lnTo>
                  <a:lnTo>
                    <a:pt x="1056370" y="8465"/>
                  </a:lnTo>
                  <a:lnTo>
                    <a:pt x="1009679" y="14954"/>
                  </a:lnTo>
                  <a:lnTo>
                    <a:pt x="963580" y="23216"/>
                  </a:lnTo>
                  <a:lnTo>
                    <a:pt x="918108" y="33216"/>
                  </a:lnTo>
                  <a:lnTo>
                    <a:pt x="873299" y="44919"/>
                  </a:lnTo>
                  <a:lnTo>
                    <a:pt x="829188" y="58287"/>
                  </a:lnTo>
                  <a:lnTo>
                    <a:pt x="785812" y="73286"/>
                  </a:lnTo>
                  <a:lnTo>
                    <a:pt x="743206" y="89879"/>
                  </a:lnTo>
                  <a:lnTo>
                    <a:pt x="701406" y="108031"/>
                  </a:lnTo>
                  <a:lnTo>
                    <a:pt x="660448" y="127706"/>
                  </a:lnTo>
                  <a:lnTo>
                    <a:pt x="620368" y="148868"/>
                  </a:lnTo>
                  <a:lnTo>
                    <a:pt x="581201" y="171481"/>
                  </a:lnTo>
                  <a:lnTo>
                    <a:pt x="542984" y="195509"/>
                  </a:lnTo>
                  <a:lnTo>
                    <a:pt x="505752" y="220917"/>
                  </a:lnTo>
                  <a:lnTo>
                    <a:pt x="469542" y="247669"/>
                  </a:lnTo>
                  <a:lnTo>
                    <a:pt x="434388" y="275728"/>
                  </a:lnTo>
                  <a:lnTo>
                    <a:pt x="400327" y="305060"/>
                  </a:lnTo>
                  <a:lnTo>
                    <a:pt x="367395" y="335627"/>
                  </a:lnTo>
                  <a:lnTo>
                    <a:pt x="335627" y="367395"/>
                  </a:lnTo>
                  <a:lnTo>
                    <a:pt x="305060" y="400327"/>
                  </a:lnTo>
                  <a:lnTo>
                    <a:pt x="275728" y="434388"/>
                  </a:lnTo>
                  <a:lnTo>
                    <a:pt x="247669" y="469542"/>
                  </a:lnTo>
                  <a:lnTo>
                    <a:pt x="220917" y="505752"/>
                  </a:lnTo>
                  <a:lnTo>
                    <a:pt x="195509" y="542984"/>
                  </a:lnTo>
                  <a:lnTo>
                    <a:pt x="171481" y="581201"/>
                  </a:lnTo>
                  <a:lnTo>
                    <a:pt x="148868" y="620368"/>
                  </a:lnTo>
                  <a:lnTo>
                    <a:pt x="127706" y="660448"/>
                  </a:lnTo>
                  <a:lnTo>
                    <a:pt x="108031" y="701406"/>
                  </a:lnTo>
                  <a:lnTo>
                    <a:pt x="89879" y="743206"/>
                  </a:lnTo>
                  <a:lnTo>
                    <a:pt x="73286" y="785812"/>
                  </a:lnTo>
                  <a:lnTo>
                    <a:pt x="58287" y="829188"/>
                  </a:lnTo>
                  <a:lnTo>
                    <a:pt x="44919" y="873299"/>
                  </a:lnTo>
                  <a:lnTo>
                    <a:pt x="33216" y="918108"/>
                  </a:lnTo>
                  <a:lnTo>
                    <a:pt x="23216" y="963580"/>
                  </a:lnTo>
                  <a:lnTo>
                    <a:pt x="14954" y="1009679"/>
                  </a:lnTo>
                  <a:lnTo>
                    <a:pt x="8465" y="1056370"/>
                  </a:lnTo>
                  <a:lnTo>
                    <a:pt x="3786" y="1103615"/>
                  </a:lnTo>
                  <a:lnTo>
                    <a:pt x="952" y="1151380"/>
                  </a:lnTo>
                  <a:lnTo>
                    <a:pt x="0" y="1199628"/>
                  </a:lnTo>
                  <a:lnTo>
                    <a:pt x="952" y="1247876"/>
                  </a:lnTo>
                  <a:lnTo>
                    <a:pt x="3786" y="1295641"/>
                  </a:lnTo>
                  <a:lnTo>
                    <a:pt x="8465" y="1342886"/>
                  </a:lnTo>
                  <a:lnTo>
                    <a:pt x="14954" y="1389576"/>
                  </a:lnTo>
                  <a:lnTo>
                    <a:pt x="23216" y="1435675"/>
                  </a:lnTo>
                  <a:lnTo>
                    <a:pt x="33216" y="1481147"/>
                  </a:lnTo>
                  <a:lnTo>
                    <a:pt x="44919" y="1525957"/>
                  </a:lnTo>
                  <a:lnTo>
                    <a:pt x="58287" y="1570067"/>
                  </a:lnTo>
                  <a:lnTo>
                    <a:pt x="73286" y="1613444"/>
                  </a:lnTo>
                  <a:lnTo>
                    <a:pt x="89879" y="1656050"/>
                  </a:lnTo>
                  <a:lnTo>
                    <a:pt x="108031" y="1697850"/>
                  </a:lnTo>
                  <a:lnTo>
                    <a:pt x="127706" y="1738808"/>
                  </a:lnTo>
                  <a:lnTo>
                    <a:pt x="148868" y="1778888"/>
                  </a:lnTo>
                  <a:lnTo>
                    <a:pt x="171481" y="1818054"/>
                  </a:lnTo>
                  <a:lnTo>
                    <a:pt x="195509" y="1856271"/>
                  </a:lnTo>
                  <a:lnTo>
                    <a:pt x="220917" y="1893503"/>
                  </a:lnTo>
                  <a:lnTo>
                    <a:pt x="247669" y="1929714"/>
                  </a:lnTo>
                  <a:lnTo>
                    <a:pt x="275728" y="1964868"/>
                  </a:lnTo>
                  <a:lnTo>
                    <a:pt x="305060" y="1998929"/>
                  </a:lnTo>
                  <a:lnTo>
                    <a:pt x="335627" y="2031861"/>
                  </a:lnTo>
                  <a:lnTo>
                    <a:pt x="367395" y="2063629"/>
                  </a:lnTo>
                  <a:lnTo>
                    <a:pt x="400327" y="2094196"/>
                  </a:lnTo>
                  <a:lnTo>
                    <a:pt x="434388" y="2123528"/>
                  </a:lnTo>
                  <a:lnTo>
                    <a:pt x="469542" y="2151587"/>
                  </a:lnTo>
                  <a:lnTo>
                    <a:pt x="505752" y="2178339"/>
                  </a:lnTo>
                  <a:lnTo>
                    <a:pt x="542984" y="2203746"/>
                  </a:lnTo>
                  <a:lnTo>
                    <a:pt x="581201" y="2227775"/>
                  </a:lnTo>
                  <a:lnTo>
                    <a:pt x="620368" y="2250388"/>
                  </a:lnTo>
                  <a:lnTo>
                    <a:pt x="660448" y="2271550"/>
                  </a:lnTo>
                  <a:lnTo>
                    <a:pt x="701406" y="2291225"/>
                  </a:lnTo>
                  <a:lnTo>
                    <a:pt x="743206" y="2309377"/>
                  </a:lnTo>
                  <a:lnTo>
                    <a:pt x="785812" y="2325970"/>
                  </a:lnTo>
                  <a:lnTo>
                    <a:pt x="829188" y="2340969"/>
                  </a:lnTo>
                  <a:lnTo>
                    <a:pt x="873299" y="2354337"/>
                  </a:lnTo>
                  <a:lnTo>
                    <a:pt x="918108" y="2366040"/>
                  </a:lnTo>
                  <a:lnTo>
                    <a:pt x="963580" y="2376040"/>
                  </a:lnTo>
                  <a:lnTo>
                    <a:pt x="1009679" y="2384302"/>
                  </a:lnTo>
                  <a:lnTo>
                    <a:pt x="1056370" y="2390791"/>
                  </a:lnTo>
                  <a:lnTo>
                    <a:pt x="1103615" y="2395470"/>
                  </a:lnTo>
                  <a:lnTo>
                    <a:pt x="1151380" y="2398304"/>
                  </a:lnTo>
                  <a:lnTo>
                    <a:pt x="1199628" y="2399256"/>
                  </a:lnTo>
                  <a:lnTo>
                    <a:pt x="1247877" y="2398304"/>
                  </a:lnTo>
                  <a:lnTo>
                    <a:pt x="1295642" y="2395470"/>
                  </a:lnTo>
                  <a:lnTo>
                    <a:pt x="1342888" y="2390791"/>
                  </a:lnTo>
                  <a:lnTo>
                    <a:pt x="1389579" y="2384302"/>
                  </a:lnTo>
                  <a:lnTo>
                    <a:pt x="1435679" y="2376040"/>
                  </a:lnTo>
                  <a:lnTo>
                    <a:pt x="1481151" y="2366040"/>
                  </a:lnTo>
                  <a:lnTo>
                    <a:pt x="1525961" y="2354337"/>
                  </a:lnTo>
                  <a:lnTo>
                    <a:pt x="1570072" y="2340969"/>
                  </a:lnTo>
                  <a:lnTo>
                    <a:pt x="1613449" y="2325970"/>
                  </a:lnTo>
                  <a:lnTo>
                    <a:pt x="1656056" y="2309377"/>
                  </a:lnTo>
                  <a:lnTo>
                    <a:pt x="1697856" y="2291225"/>
                  </a:lnTo>
                  <a:lnTo>
                    <a:pt x="1738814" y="2271550"/>
                  </a:lnTo>
                  <a:lnTo>
                    <a:pt x="1778895" y="2250388"/>
                  </a:lnTo>
                  <a:lnTo>
                    <a:pt x="1818062" y="2227775"/>
                  </a:lnTo>
                  <a:lnTo>
                    <a:pt x="1856279" y="2203746"/>
                  </a:lnTo>
                  <a:lnTo>
                    <a:pt x="1893511" y="2178339"/>
                  </a:lnTo>
                  <a:lnTo>
                    <a:pt x="1929722" y="2151587"/>
                  </a:lnTo>
                  <a:lnTo>
                    <a:pt x="1964876" y="2123528"/>
                  </a:lnTo>
                  <a:lnTo>
                    <a:pt x="1998938" y="2094196"/>
                  </a:lnTo>
                  <a:lnTo>
                    <a:pt x="2031870" y="2063629"/>
                  </a:lnTo>
                  <a:lnTo>
                    <a:pt x="2063638" y="2031861"/>
                  </a:lnTo>
                  <a:lnTo>
                    <a:pt x="2094206" y="1998929"/>
                  </a:lnTo>
                  <a:lnTo>
                    <a:pt x="2123537" y="1964868"/>
                  </a:lnTo>
                  <a:lnTo>
                    <a:pt x="2151597" y="1929714"/>
                  </a:lnTo>
                  <a:lnTo>
                    <a:pt x="2178348" y="1893503"/>
                  </a:lnTo>
                  <a:lnTo>
                    <a:pt x="2203756" y="1856271"/>
                  </a:lnTo>
                  <a:lnTo>
                    <a:pt x="2227785" y="1818054"/>
                  </a:lnTo>
                  <a:lnTo>
                    <a:pt x="2250398" y="1778888"/>
                  </a:lnTo>
                  <a:lnTo>
                    <a:pt x="2271560" y="1738808"/>
                  </a:lnTo>
                  <a:lnTo>
                    <a:pt x="2291235" y="1697850"/>
                  </a:lnTo>
                  <a:lnTo>
                    <a:pt x="2309387" y="1656050"/>
                  </a:lnTo>
                  <a:lnTo>
                    <a:pt x="2325980" y="1613444"/>
                  </a:lnTo>
                  <a:lnTo>
                    <a:pt x="2340979" y="1570067"/>
                  </a:lnTo>
                  <a:lnTo>
                    <a:pt x="2354348" y="1525957"/>
                  </a:lnTo>
                  <a:lnTo>
                    <a:pt x="2366050" y="1481147"/>
                  </a:lnTo>
                  <a:lnTo>
                    <a:pt x="2376050" y="1435675"/>
                  </a:lnTo>
                  <a:lnTo>
                    <a:pt x="2384313" y="1389576"/>
                  </a:lnTo>
                  <a:lnTo>
                    <a:pt x="2390801" y="1342886"/>
                  </a:lnTo>
                  <a:lnTo>
                    <a:pt x="2395480" y="1295641"/>
                  </a:lnTo>
                  <a:lnTo>
                    <a:pt x="2398314" y="1247876"/>
                  </a:lnTo>
                  <a:lnTo>
                    <a:pt x="2399267" y="1199628"/>
                  </a:lnTo>
                  <a:lnTo>
                    <a:pt x="2398314" y="1151380"/>
                  </a:lnTo>
                  <a:lnTo>
                    <a:pt x="2395480" y="1103615"/>
                  </a:lnTo>
                  <a:lnTo>
                    <a:pt x="2390801" y="1056370"/>
                  </a:lnTo>
                  <a:lnTo>
                    <a:pt x="2384313" y="1009679"/>
                  </a:lnTo>
                  <a:lnTo>
                    <a:pt x="2376050" y="963580"/>
                  </a:lnTo>
                  <a:lnTo>
                    <a:pt x="2366050" y="918108"/>
                  </a:lnTo>
                  <a:lnTo>
                    <a:pt x="2354348" y="873299"/>
                  </a:lnTo>
                  <a:lnTo>
                    <a:pt x="2340979" y="829188"/>
                  </a:lnTo>
                  <a:lnTo>
                    <a:pt x="2325980" y="785812"/>
                  </a:lnTo>
                  <a:lnTo>
                    <a:pt x="2309387" y="743206"/>
                  </a:lnTo>
                  <a:lnTo>
                    <a:pt x="2291235" y="701406"/>
                  </a:lnTo>
                  <a:lnTo>
                    <a:pt x="2271560" y="660448"/>
                  </a:lnTo>
                  <a:lnTo>
                    <a:pt x="2250398" y="620368"/>
                  </a:lnTo>
                  <a:lnTo>
                    <a:pt x="2227785" y="581201"/>
                  </a:lnTo>
                  <a:lnTo>
                    <a:pt x="2203756" y="542984"/>
                  </a:lnTo>
                  <a:lnTo>
                    <a:pt x="2178348" y="505752"/>
                  </a:lnTo>
                  <a:lnTo>
                    <a:pt x="2151597" y="469542"/>
                  </a:lnTo>
                  <a:lnTo>
                    <a:pt x="2123537" y="434388"/>
                  </a:lnTo>
                  <a:lnTo>
                    <a:pt x="2094206" y="400327"/>
                  </a:lnTo>
                  <a:lnTo>
                    <a:pt x="2063638" y="367395"/>
                  </a:lnTo>
                  <a:lnTo>
                    <a:pt x="2031870" y="335627"/>
                  </a:lnTo>
                  <a:lnTo>
                    <a:pt x="1998938" y="305060"/>
                  </a:lnTo>
                  <a:lnTo>
                    <a:pt x="1964876" y="275728"/>
                  </a:lnTo>
                  <a:lnTo>
                    <a:pt x="1929722" y="247669"/>
                  </a:lnTo>
                  <a:lnTo>
                    <a:pt x="1893511" y="220917"/>
                  </a:lnTo>
                  <a:lnTo>
                    <a:pt x="1856279" y="195509"/>
                  </a:lnTo>
                  <a:lnTo>
                    <a:pt x="1818062" y="171481"/>
                  </a:lnTo>
                  <a:lnTo>
                    <a:pt x="1778895" y="148868"/>
                  </a:lnTo>
                  <a:lnTo>
                    <a:pt x="1738814" y="127706"/>
                  </a:lnTo>
                  <a:lnTo>
                    <a:pt x="1697856" y="108031"/>
                  </a:lnTo>
                  <a:lnTo>
                    <a:pt x="1656056" y="89879"/>
                  </a:lnTo>
                  <a:lnTo>
                    <a:pt x="1613449" y="73286"/>
                  </a:lnTo>
                  <a:lnTo>
                    <a:pt x="1570072" y="58287"/>
                  </a:lnTo>
                  <a:lnTo>
                    <a:pt x="1525961" y="44919"/>
                  </a:lnTo>
                  <a:lnTo>
                    <a:pt x="1481151" y="33216"/>
                  </a:lnTo>
                  <a:lnTo>
                    <a:pt x="1435679" y="23216"/>
                  </a:lnTo>
                  <a:lnTo>
                    <a:pt x="1389579" y="14954"/>
                  </a:lnTo>
                  <a:lnTo>
                    <a:pt x="1342888" y="8465"/>
                  </a:lnTo>
                  <a:lnTo>
                    <a:pt x="1295642" y="3786"/>
                  </a:lnTo>
                  <a:lnTo>
                    <a:pt x="1247877" y="952"/>
                  </a:lnTo>
                  <a:lnTo>
                    <a:pt x="1199628"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9" name="object 9"/>
            <p:cNvSpPr/>
            <p:nvPr/>
          </p:nvSpPr>
          <p:spPr>
            <a:xfrm>
              <a:off x="3489825" y="3531416"/>
              <a:ext cx="2399665" cy="2399665"/>
            </a:xfrm>
            <a:custGeom>
              <a:avLst/>
              <a:gdLst/>
              <a:ahLst/>
              <a:cxnLst/>
              <a:rect l="l" t="t" r="r" b="b"/>
              <a:pathLst>
                <a:path w="2399665" h="2399665">
                  <a:moveTo>
                    <a:pt x="1199628" y="0"/>
                  </a:moveTo>
                  <a:lnTo>
                    <a:pt x="1151380" y="952"/>
                  </a:lnTo>
                  <a:lnTo>
                    <a:pt x="1103615" y="3786"/>
                  </a:lnTo>
                  <a:lnTo>
                    <a:pt x="1056370" y="8465"/>
                  </a:lnTo>
                  <a:lnTo>
                    <a:pt x="1009679" y="14954"/>
                  </a:lnTo>
                  <a:lnTo>
                    <a:pt x="963580" y="23216"/>
                  </a:lnTo>
                  <a:lnTo>
                    <a:pt x="918108" y="33216"/>
                  </a:lnTo>
                  <a:lnTo>
                    <a:pt x="873299" y="44919"/>
                  </a:lnTo>
                  <a:lnTo>
                    <a:pt x="829188" y="58287"/>
                  </a:lnTo>
                  <a:lnTo>
                    <a:pt x="785812" y="73286"/>
                  </a:lnTo>
                  <a:lnTo>
                    <a:pt x="743206" y="89879"/>
                  </a:lnTo>
                  <a:lnTo>
                    <a:pt x="701406" y="108031"/>
                  </a:lnTo>
                  <a:lnTo>
                    <a:pt x="660448" y="127706"/>
                  </a:lnTo>
                  <a:lnTo>
                    <a:pt x="620368" y="148868"/>
                  </a:lnTo>
                  <a:lnTo>
                    <a:pt x="581201" y="171481"/>
                  </a:lnTo>
                  <a:lnTo>
                    <a:pt x="542984" y="195509"/>
                  </a:lnTo>
                  <a:lnTo>
                    <a:pt x="505752" y="220917"/>
                  </a:lnTo>
                  <a:lnTo>
                    <a:pt x="469542" y="247669"/>
                  </a:lnTo>
                  <a:lnTo>
                    <a:pt x="434388" y="275728"/>
                  </a:lnTo>
                  <a:lnTo>
                    <a:pt x="400327" y="305060"/>
                  </a:lnTo>
                  <a:lnTo>
                    <a:pt x="367395" y="335627"/>
                  </a:lnTo>
                  <a:lnTo>
                    <a:pt x="335627" y="367395"/>
                  </a:lnTo>
                  <a:lnTo>
                    <a:pt x="305060" y="400327"/>
                  </a:lnTo>
                  <a:lnTo>
                    <a:pt x="275728" y="434388"/>
                  </a:lnTo>
                  <a:lnTo>
                    <a:pt x="247669" y="469542"/>
                  </a:lnTo>
                  <a:lnTo>
                    <a:pt x="220917" y="505752"/>
                  </a:lnTo>
                  <a:lnTo>
                    <a:pt x="195509" y="542984"/>
                  </a:lnTo>
                  <a:lnTo>
                    <a:pt x="171481" y="581201"/>
                  </a:lnTo>
                  <a:lnTo>
                    <a:pt x="148868" y="620368"/>
                  </a:lnTo>
                  <a:lnTo>
                    <a:pt x="127706" y="660448"/>
                  </a:lnTo>
                  <a:lnTo>
                    <a:pt x="108031" y="701406"/>
                  </a:lnTo>
                  <a:lnTo>
                    <a:pt x="89879" y="743206"/>
                  </a:lnTo>
                  <a:lnTo>
                    <a:pt x="73286" y="785812"/>
                  </a:lnTo>
                  <a:lnTo>
                    <a:pt x="58287" y="829188"/>
                  </a:lnTo>
                  <a:lnTo>
                    <a:pt x="44919" y="873299"/>
                  </a:lnTo>
                  <a:lnTo>
                    <a:pt x="33216" y="918108"/>
                  </a:lnTo>
                  <a:lnTo>
                    <a:pt x="23216" y="963580"/>
                  </a:lnTo>
                  <a:lnTo>
                    <a:pt x="14954" y="1009679"/>
                  </a:lnTo>
                  <a:lnTo>
                    <a:pt x="8465" y="1056370"/>
                  </a:lnTo>
                  <a:lnTo>
                    <a:pt x="3786" y="1103615"/>
                  </a:lnTo>
                  <a:lnTo>
                    <a:pt x="952" y="1151380"/>
                  </a:lnTo>
                  <a:lnTo>
                    <a:pt x="0" y="1199628"/>
                  </a:lnTo>
                  <a:lnTo>
                    <a:pt x="952" y="1247876"/>
                  </a:lnTo>
                  <a:lnTo>
                    <a:pt x="3786" y="1295641"/>
                  </a:lnTo>
                  <a:lnTo>
                    <a:pt x="8465" y="1342886"/>
                  </a:lnTo>
                  <a:lnTo>
                    <a:pt x="14954" y="1389576"/>
                  </a:lnTo>
                  <a:lnTo>
                    <a:pt x="23216" y="1435675"/>
                  </a:lnTo>
                  <a:lnTo>
                    <a:pt x="33216" y="1481147"/>
                  </a:lnTo>
                  <a:lnTo>
                    <a:pt x="44919" y="1525957"/>
                  </a:lnTo>
                  <a:lnTo>
                    <a:pt x="58287" y="1570067"/>
                  </a:lnTo>
                  <a:lnTo>
                    <a:pt x="73286" y="1613444"/>
                  </a:lnTo>
                  <a:lnTo>
                    <a:pt x="89879" y="1656050"/>
                  </a:lnTo>
                  <a:lnTo>
                    <a:pt x="108031" y="1697850"/>
                  </a:lnTo>
                  <a:lnTo>
                    <a:pt x="127706" y="1738808"/>
                  </a:lnTo>
                  <a:lnTo>
                    <a:pt x="148868" y="1778888"/>
                  </a:lnTo>
                  <a:lnTo>
                    <a:pt x="171481" y="1818054"/>
                  </a:lnTo>
                  <a:lnTo>
                    <a:pt x="195509" y="1856271"/>
                  </a:lnTo>
                  <a:lnTo>
                    <a:pt x="220917" y="1893503"/>
                  </a:lnTo>
                  <a:lnTo>
                    <a:pt x="247669" y="1929714"/>
                  </a:lnTo>
                  <a:lnTo>
                    <a:pt x="275728" y="1964868"/>
                  </a:lnTo>
                  <a:lnTo>
                    <a:pt x="305060" y="1998929"/>
                  </a:lnTo>
                  <a:lnTo>
                    <a:pt x="335627" y="2031861"/>
                  </a:lnTo>
                  <a:lnTo>
                    <a:pt x="367395" y="2063629"/>
                  </a:lnTo>
                  <a:lnTo>
                    <a:pt x="400327" y="2094196"/>
                  </a:lnTo>
                  <a:lnTo>
                    <a:pt x="434388" y="2123528"/>
                  </a:lnTo>
                  <a:lnTo>
                    <a:pt x="469542" y="2151587"/>
                  </a:lnTo>
                  <a:lnTo>
                    <a:pt x="505752" y="2178339"/>
                  </a:lnTo>
                  <a:lnTo>
                    <a:pt x="542984" y="2203746"/>
                  </a:lnTo>
                  <a:lnTo>
                    <a:pt x="581201" y="2227775"/>
                  </a:lnTo>
                  <a:lnTo>
                    <a:pt x="620368" y="2250388"/>
                  </a:lnTo>
                  <a:lnTo>
                    <a:pt x="660448" y="2271550"/>
                  </a:lnTo>
                  <a:lnTo>
                    <a:pt x="701406" y="2291225"/>
                  </a:lnTo>
                  <a:lnTo>
                    <a:pt x="743206" y="2309377"/>
                  </a:lnTo>
                  <a:lnTo>
                    <a:pt x="785812" y="2325970"/>
                  </a:lnTo>
                  <a:lnTo>
                    <a:pt x="829188" y="2340969"/>
                  </a:lnTo>
                  <a:lnTo>
                    <a:pt x="873299" y="2354337"/>
                  </a:lnTo>
                  <a:lnTo>
                    <a:pt x="918108" y="2366040"/>
                  </a:lnTo>
                  <a:lnTo>
                    <a:pt x="963580" y="2376040"/>
                  </a:lnTo>
                  <a:lnTo>
                    <a:pt x="1009679" y="2384302"/>
                  </a:lnTo>
                  <a:lnTo>
                    <a:pt x="1056370" y="2390791"/>
                  </a:lnTo>
                  <a:lnTo>
                    <a:pt x="1103615" y="2395470"/>
                  </a:lnTo>
                  <a:lnTo>
                    <a:pt x="1151380" y="2398304"/>
                  </a:lnTo>
                  <a:lnTo>
                    <a:pt x="1199628" y="2399256"/>
                  </a:lnTo>
                  <a:lnTo>
                    <a:pt x="1247877" y="2398304"/>
                  </a:lnTo>
                  <a:lnTo>
                    <a:pt x="1295642" y="2395470"/>
                  </a:lnTo>
                  <a:lnTo>
                    <a:pt x="1342888" y="2390791"/>
                  </a:lnTo>
                  <a:lnTo>
                    <a:pt x="1389579" y="2384302"/>
                  </a:lnTo>
                  <a:lnTo>
                    <a:pt x="1435679" y="2376040"/>
                  </a:lnTo>
                  <a:lnTo>
                    <a:pt x="1481151" y="2366040"/>
                  </a:lnTo>
                  <a:lnTo>
                    <a:pt x="1525961" y="2354337"/>
                  </a:lnTo>
                  <a:lnTo>
                    <a:pt x="1570072" y="2340969"/>
                  </a:lnTo>
                  <a:lnTo>
                    <a:pt x="1613449" y="2325970"/>
                  </a:lnTo>
                  <a:lnTo>
                    <a:pt x="1656056" y="2309377"/>
                  </a:lnTo>
                  <a:lnTo>
                    <a:pt x="1697856" y="2291225"/>
                  </a:lnTo>
                  <a:lnTo>
                    <a:pt x="1738814" y="2271550"/>
                  </a:lnTo>
                  <a:lnTo>
                    <a:pt x="1778895" y="2250388"/>
                  </a:lnTo>
                  <a:lnTo>
                    <a:pt x="1818062" y="2227775"/>
                  </a:lnTo>
                  <a:lnTo>
                    <a:pt x="1856279" y="2203746"/>
                  </a:lnTo>
                  <a:lnTo>
                    <a:pt x="1893511" y="2178339"/>
                  </a:lnTo>
                  <a:lnTo>
                    <a:pt x="1929722" y="2151587"/>
                  </a:lnTo>
                  <a:lnTo>
                    <a:pt x="1964876" y="2123528"/>
                  </a:lnTo>
                  <a:lnTo>
                    <a:pt x="1998938" y="2094196"/>
                  </a:lnTo>
                  <a:lnTo>
                    <a:pt x="2031870" y="2063629"/>
                  </a:lnTo>
                  <a:lnTo>
                    <a:pt x="2063638" y="2031861"/>
                  </a:lnTo>
                  <a:lnTo>
                    <a:pt x="2094206" y="1998929"/>
                  </a:lnTo>
                  <a:lnTo>
                    <a:pt x="2123537" y="1964868"/>
                  </a:lnTo>
                  <a:lnTo>
                    <a:pt x="2151597" y="1929714"/>
                  </a:lnTo>
                  <a:lnTo>
                    <a:pt x="2178348" y="1893503"/>
                  </a:lnTo>
                  <a:lnTo>
                    <a:pt x="2203756" y="1856271"/>
                  </a:lnTo>
                  <a:lnTo>
                    <a:pt x="2227785" y="1818054"/>
                  </a:lnTo>
                  <a:lnTo>
                    <a:pt x="2250398" y="1778888"/>
                  </a:lnTo>
                  <a:lnTo>
                    <a:pt x="2271560" y="1738808"/>
                  </a:lnTo>
                  <a:lnTo>
                    <a:pt x="2291235" y="1697850"/>
                  </a:lnTo>
                  <a:lnTo>
                    <a:pt x="2309387" y="1656050"/>
                  </a:lnTo>
                  <a:lnTo>
                    <a:pt x="2325980" y="1613444"/>
                  </a:lnTo>
                  <a:lnTo>
                    <a:pt x="2340979" y="1570067"/>
                  </a:lnTo>
                  <a:lnTo>
                    <a:pt x="2354348" y="1525957"/>
                  </a:lnTo>
                  <a:lnTo>
                    <a:pt x="2366050" y="1481147"/>
                  </a:lnTo>
                  <a:lnTo>
                    <a:pt x="2376050" y="1435675"/>
                  </a:lnTo>
                  <a:lnTo>
                    <a:pt x="2384313" y="1389576"/>
                  </a:lnTo>
                  <a:lnTo>
                    <a:pt x="2390801" y="1342886"/>
                  </a:lnTo>
                  <a:lnTo>
                    <a:pt x="2395480" y="1295641"/>
                  </a:lnTo>
                  <a:lnTo>
                    <a:pt x="2398314" y="1247876"/>
                  </a:lnTo>
                  <a:lnTo>
                    <a:pt x="2399267" y="1199628"/>
                  </a:lnTo>
                  <a:lnTo>
                    <a:pt x="2398314" y="1151380"/>
                  </a:lnTo>
                  <a:lnTo>
                    <a:pt x="2395480" y="1103615"/>
                  </a:lnTo>
                  <a:lnTo>
                    <a:pt x="2390801" y="1056370"/>
                  </a:lnTo>
                  <a:lnTo>
                    <a:pt x="2384313" y="1009679"/>
                  </a:lnTo>
                  <a:lnTo>
                    <a:pt x="2376050" y="963580"/>
                  </a:lnTo>
                  <a:lnTo>
                    <a:pt x="2366050" y="918108"/>
                  </a:lnTo>
                  <a:lnTo>
                    <a:pt x="2354348" y="873299"/>
                  </a:lnTo>
                  <a:lnTo>
                    <a:pt x="2340979" y="829188"/>
                  </a:lnTo>
                  <a:lnTo>
                    <a:pt x="2325980" y="785812"/>
                  </a:lnTo>
                  <a:lnTo>
                    <a:pt x="2309387" y="743206"/>
                  </a:lnTo>
                  <a:lnTo>
                    <a:pt x="2291235" y="701406"/>
                  </a:lnTo>
                  <a:lnTo>
                    <a:pt x="2271560" y="660448"/>
                  </a:lnTo>
                  <a:lnTo>
                    <a:pt x="2250398" y="620368"/>
                  </a:lnTo>
                  <a:lnTo>
                    <a:pt x="2227785" y="581201"/>
                  </a:lnTo>
                  <a:lnTo>
                    <a:pt x="2203756" y="542984"/>
                  </a:lnTo>
                  <a:lnTo>
                    <a:pt x="2178348" y="505752"/>
                  </a:lnTo>
                  <a:lnTo>
                    <a:pt x="2151597" y="469542"/>
                  </a:lnTo>
                  <a:lnTo>
                    <a:pt x="2123537" y="434388"/>
                  </a:lnTo>
                  <a:lnTo>
                    <a:pt x="2094206" y="400327"/>
                  </a:lnTo>
                  <a:lnTo>
                    <a:pt x="2063638" y="367395"/>
                  </a:lnTo>
                  <a:lnTo>
                    <a:pt x="2031870" y="335627"/>
                  </a:lnTo>
                  <a:lnTo>
                    <a:pt x="1998938" y="305060"/>
                  </a:lnTo>
                  <a:lnTo>
                    <a:pt x="1964876" y="275728"/>
                  </a:lnTo>
                  <a:lnTo>
                    <a:pt x="1929722" y="247669"/>
                  </a:lnTo>
                  <a:lnTo>
                    <a:pt x="1893511" y="220917"/>
                  </a:lnTo>
                  <a:lnTo>
                    <a:pt x="1856279" y="195509"/>
                  </a:lnTo>
                  <a:lnTo>
                    <a:pt x="1818062" y="171481"/>
                  </a:lnTo>
                  <a:lnTo>
                    <a:pt x="1778895" y="148868"/>
                  </a:lnTo>
                  <a:lnTo>
                    <a:pt x="1738814" y="127706"/>
                  </a:lnTo>
                  <a:lnTo>
                    <a:pt x="1697856" y="108031"/>
                  </a:lnTo>
                  <a:lnTo>
                    <a:pt x="1656056" y="89879"/>
                  </a:lnTo>
                  <a:lnTo>
                    <a:pt x="1613449" y="73286"/>
                  </a:lnTo>
                  <a:lnTo>
                    <a:pt x="1570072" y="58287"/>
                  </a:lnTo>
                  <a:lnTo>
                    <a:pt x="1525961" y="44919"/>
                  </a:lnTo>
                  <a:lnTo>
                    <a:pt x="1481151" y="33216"/>
                  </a:lnTo>
                  <a:lnTo>
                    <a:pt x="1435679" y="23216"/>
                  </a:lnTo>
                  <a:lnTo>
                    <a:pt x="1389579" y="14954"/>
                  </a:lnTo>
                  <a:lnTo>
                    <a:pt x="1342888" y="8465"/>
                  </a:lnTo>
                  <a:lnTo>
                    <a:pt x="1295642" y="3786"/>
                  </a:lnTo>
                  <a:lnTo>
                    <a:pt x="1247877" y="952"/>
                  </a:lnTo>
                  <a:lnTo>
                    <a:pt x="1199628"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10" name="object 10"/>
            <p:cNvSpPr/>
            <p:nvPr/>
          </p:nvSpPr>
          <p:spPr>
            <a:xfrm>
              <a:off x="2290195" y="8329938"/>
              <a:ext cx="2399665" cy="2399665"/>
            </a:xfrm>
            <a:custGeom>
              <a:avLst/>
              <a:gdLst/>
              <a:ahLst/>
              <a:cxnLst/>
              <a:rect l="l" t="t" r="r" b="b"/>
              <a:pathLst>
                <a:path w="2399665" h="2399665">
                  <a:moveTo>
                    <a:pt x="1199628" y="0"/>
                  </a:moveTo>
                  <a:lnTo>
                    <a:pt x="1151380" y="952"/>
                  </a:lnTo>
                  <a:lnTo>
                    <a:pt x="1103615" y="3786"/>
                  </a:lnTo>
                  <a:lnTo>
                    <a:pt x="1056370" y="8465"/>
                  </a:lnTo>
                  <a:lnTo>
                    <a:pt x="1009679" y="14954"/>
                  </a:lnTo>
                  <a:lnTo>
                    <a:pt x="963580" y="23216"/>
                  </a:lnTo>
                  <a:lnTo>
                    <a:pt x="918108" y="33216"/>
                  </a:lnTo>
                  <a:lnTo>
                    <a:pt x="873299" y="44919"/>
                  </a:lnTo>
                  <a:lnTo>
                    <a:pt x="829188" y="58287"/>
                  </a:lnTo>
                  <a:lnTo>
                    <a:pt x="785812" y="73286"/>
                  </a:lnTo>
                  <a:lnTo>
                    <a:pt x="743206" y="89879"/>
                  </a:lnTo>
                  <a:lnTo>
                    <a:pt x="701406" y="108031"/>
                  </a:lnTo>
                  <a:lnTo>
                    <a:pt x="660448" y="127706"/>
                  </a:lnTo>
                  <a:lnTo>
                    <a:pt x="620368" y="148868"/>
                  </a:lnTo>
                  <a:lnTo>
                    <a:pt x="581201" y="171481"/>
                  </a:lnTo>
                  <a:lnTo>
                    <a:pt x="542984" y="195509"/>
                  </a:lnTo>
                  <a:lnTo>
                    <a:pt x="505752" y="220917"/>
                  </a:lnTo>
                  <a:lnTo>
                    <a:pt x="469542" y="247669"/>
                  </a:lnTo>
                  <a:lnTo>
                    <a:pt x="434388" y="275728"/>
                  </a:lnTo>
                  <a:lnTo>
                    <a:pt x="400327" y="305060"/>
                  </a:lnTo>
                  <a:lnTo>
                    <a:pt x="367395" y="335627"/>
                  </a:lnTo>
                  <a:lnTo>
                    <a:pt x="335627" y="367395"/>
                  </a:lnTo>
                  <a:lnTo>
                    <a:pt x="305060" y="400327"/>
                  </a:lnTo>
                  <a:lnTo>
                    <a:pt x="275728" y="434388"/>
                  </a:lnTo>
                  <a:lnTo>
                    <a:pt x="247669" y="469542"/>
                  </a:lnTo>
                  <a:lnTo>
                    <a:pt x="220917" y="505752"/>
                  </a:lnTo>
                  <a:lnTo>
                    <a:pt x="195509" y="542984"/>
                  </a:lnTo>
                  <a:lnTo>
                    <a:pt x="171481" y="581201"/>
                  </a:lnTo>
                  <a:lnTo>
                    <a:pt x="148868" y="620368"/>
                  </a:lnTo>
                  <a:lnTo>
                    <a:pt x="127706" y="660448"/>
                  </a:lnTo>
                  <a:lnTo>
                    <a:pt x="108031" y="701406"/>
                  </a:lnTo>
                  <a:lnTo>
                    <a:pt x="89879" y="743206"/>
                  </a:lnTo>
                  <a:lnTo>
                    <a:pt x="73286" y="785812"/>
                  </a:lnTo>
                  <a:lnTo>
                    <a:pt x="58287" y="829188"/>
                  </a:lnTo>
                  <a:lnTo>
                    <a:pt x="44919" y="873299"/>
                  </a:lnTo>
                  <a:lnTo>
                    <a:pt x="33216" y="918108"/>
                  </a:lnTo>
                  <a:lnTo>
                    <a:pt x="23216" y="963580"/>
                  </a:lnTo>
                  <a:lnTo>
                    <a:pt x="14954" y="1009679"/>
                  </a:lnTo>
                  <a:lnTo>
                    <a:pt x="8465" y="1056370"/>
                  </a:lnTo>
                  <a:lnTo>
                    <a:pt x="3786" y="1103615"/>
                  </a:lnTo>
                  <a:lnTo>
                    <a:pt x="952" y="1151380"/>
                  </a:lnTo>
                  <a:lnTo>
                    <a:pt x="0" y="1199628"/>
                  </a:lnTo>
                  <a:lnTo>
                    <a:pt x="952" y="1247876"/>
                  </a:lnTo>
                  <a:lnTo>
                    <a:pt x="3786" y="1295641"/>
                  </a:lnTo>
                  <a:lnTo>
                    <a:pt x="8465" y="1342886"/>
                  </a:lnTo>
                  <a:lnTo>
                    <a:pt x="14954" y="1389576"/>
                  </a:lnTo>
                  <a:lnTo>
                    <a:pt x="23216" y="1435675"/>
                  </a:lnTo>
                  <a:lnTo>
                    <a:pt x="33216" y="1481147"/>
                  </a:lnTo>
                  <a:lnTo>
                    <a:pt x="44919" y="1525957"/>
                  </a:lnTo>
                  <a:lnTo>
                    <a:pt x="58287" y="1570067"/>
                  </a:lnTo>
                  <a:lnTo>
                    <a:pt x="73286" y="1613444"/>
                  </a:lnTo>
                  <a:lnTo>
                    <a:pt x="89879" y="1656050"/>
                  </a:lnTo>
                  <a:lnTo>
                    <a:pt x="108031" y="1697850"/>
                  </a:lnTo>
                  <a:lnTo>
                    <a:pt x="127706" y="1738808"/>
                  </a:lnTo>
                  <a:lnTo>
                    <a:pt x="148868" y="1778888"/>
                  </a:lnTo>
                  <a:lnTo>
                    <a:pt x="171481" y="1818054"/>
                  </a:lnTo>
                  <a:lnTo>
                    <a:pt x="195509" y="1856271"/>
                  </a:lnTo>
                  <a:lnTo>
                    <a:pt x="220917" y="1893503"/>
                  </a:lnTo>
                  <a:lnTo>
                    <a:pt x="247669" y="1929714"/>
                  </a:lnTo>
                  <a:lnTo>
                    <a:pt x="275728" y="1964868"/>
                  </a:lnTo>
                  <a:lnTo>
                    <a:pt x="305060" y="1998929"/>
                  </a:lnTo>
                  <a:lnTo>
                    <a:pt x="335627" y="2031861"/>
                  </a:lnTo>
                  <a:lnTo>
                    <a:pt x="367395" y="2063629"/>
                  </a:lnTo>
                  <a:lnTo>
                    <a:pt x="400327" y="2094196"/>
                  </a:lnTo>
                  <a:lnTo>
                    <a:pt x="434388" y="2123528"/>
                  </a:lnTo>
                  <a:lnTo>
                    <a:pt x="469542" y="2151587"/>
                  </a:lnTo>
                  <a:lnTo>
                    <a:pt x="505752" y="2178339"/>
                  </a:lnTo>
                  <a:lnTo>
                    <a:pt x="542984" y="2203746"/>
                  </a:lnTo>
                  <a:lnTo>
                    <a:pt x="581201" y="2227775"/>
                  </a:lnTo>
                  <a:lnTo>
                    <a:pt x="620368" y="2250388"/>
                  </a:lnTo>
                  <a:lnTo>
                    <a:pt x="660448" y="2271550"/>
                  </a:lnTo>
                  <a:lnTo>
                    <a:pt x="701406" y="2291225"/>
                  </a:lnTo>
                  <a:lnTo>
                    <a:pt x="743206" y="2309377"/>
                  </a:lnTo>
                  <a:lnTo>
                    <a:pt x="785812" y="2325970"/>
                  </a:lnTo>
                  <a:lnTo>
                    <a:pt x="829188" y="2340969"/>
                  </a:lnTo>
                  <a:lnTo>
                    <a:pt x="873299" y="2354337"/>
                  </a:lnTo>
                  <a:lnTo>
                    <a:pt x="918108" y="2366040"/>
                  </a:lnTo>
                  <a:lnTo>
                    <a:pt x="963580" y="2376040"/>
                  </a:lnTo>
                  <a:lnTo>
                    <a:pt x="1009679" y="2384302"/>
                  </a:lnTo>
                  <a:lnTo>
                    <a:pt x="1056370" y="2390791"/>
                  </a:lnTo>
                  <a:lnTo>
                    <a:pt x="1103615" y="2395470"/>
                  </a:lnTo>
                  <a:lnTo>
                    <a:pt x="1151380" y="2398304"/>
                  </a:lnTo>
                  <a:lnTo>
                    <a:pt x="1199628" y="2399256"/>
                  </a:lnTo>
                  <a:lnTo>
                    <a:pt x="1247876" y="2398304"/>
                  </a:lnTo>
                  <a:lnTo>
                    <a:pt x="1295641" y="2395470"/>
                  </a:lnTo>
                  <a:lnTo>
                    <a:pt x="1342886" y="2390791"/>
                  </a:lnTo>
                  <a:lnTo>
                    <a:pt x="1389576" y="2384302"/>
                  </a:lnTo>
                  <a:lnTo>
                    <a:pt x="1435675" y="2376040"/>
                  </a:lnTo>
                  <a:lnTo>
                    <a:pt x="1481147" y="2366040"/>
                  </a:lnTo>
                  <a:lnTo>
                    <a:pt x="1525957" y="2354337"/>
                  </a:lnTo>
                  <a:lnTo>
                    <a:pt x="1570067" y="2340969"/>
                  </a:lnTo>
                  <a:lnTo>
                    <a:pt x="1613444" y="2325970"/>
                  </a:lnTo>
                  <a:lnTo>
                    <a:pt x="1656050" y="2309377"/>
                  </a:lnTo>
                  <a:lnTo>
                    <a:pt x="1697850" y="2291225"/>
                  </a:lnTo>
                  <a:lnTo>
                    <a:pt x="1738808" y="2271550"/>
                  </a:lnTo>
                  <a:lnTo>
                    <a:pt x="1778888" y="2250388"/>
                  </a:lnTo>
                  <a:lnTo>
                    <a:pt x="1818054" y="2227775"/>
                  </a:lnTo>
                  <a:lnTo>
                    <a:pt x="1856271" y="2203746"/>
                  </a:lnTo>
                  <a:lnTo>
                    <a:pt x="1893503" y="2178339"/>
                  </a:lnTo>
                  <a:lnTo>
                    <a:pt x="1929714" y="2151587"/>
                  </a:lnTo>
                  <a:lnTo>
                    <a:pt x="1964868" y="2123528"/>
                  </a:lnTo>
                  <a:lnTo>
                    <a:pt x="1998929" y="2094196"/>
                  </a:lnTo>
                  <a:lnTo>
                    <a:pt x="2031861" y="2063629"/>
                  </a:lnTo>
                  <a:lnTo>
                    <a:pt x="2063629" y="2031861"/>
                  </a:lnTo>
                  <a:lnTo>
                    <a:pt x="2094196" y="1998929"/>
                  </a:lnTo>
                  <a:lnTo>
                    <a:pt x="2123528" y="1964868"/>
                  </a:lnTo>
                  <a:lnTo>
                    <a:pt x="2151587" y="1929714"/>
                  </a:lnTo>
                  <a:lnTo>
                    <a:pt x="2178339" y="1893503"/>
                  </a:lnTo>
                  <a:lnTo>
                    <a:pt x="2203746" y="1856271"/>
                  </a:lnTo>
                  <a:lnTo>
                    <a:pt x="2227775" y="1818054"/>
                  </a:lnTo>
                  <a:lnTo>
                    <a:pt x="2250388" y="1778888"/>
                  </a:lnTo>
                  <a:lnTo>
                    <a:pt x="2271550" y="1738808"/>
                  </a:lnTo>
                  <a:lnTo>
                    <a:pt x="2291225" y="1697850"/>
                  </a:lnTo>
                  <a:lnTo>
                    <a:pt x="2309377" y="1656050"/>
                  </a:lnTo>
                  <a:lnTo>
                    <a:pt x="2325970" y="1613444"/>
                  </a:lnTo>
                  <a:lnTo>
                    <a:pt x="2340969" y="1570067"/>
                  </a:lnTo>
                  <a:lnTo>
                    <a:pt x="2354337" y="1525957"/>
                  </a:lnTo>
                  <a:lnTo>
                    <a:pt x="2366040" y="1481147"/>
                  </a:lnTo>
                  <a:lnTo>
                    <a:pt x="2376040" y="1435675"/>
                  </a:lnTo>
                  <a:lnTo>
                    <a:pt x="2384302" y="1389576"/>
                  </a:lnTo>
                  <a:lnTo>
                    <a:pt x="2390791" y="1342886"/>
                  </a:lnTo>
                  <a:lnTo>
                    <a:pt x="2395470" y="1295641"/>
                  </a:lnTo>
                  <a:lnTo>
                    <a:pt x="2398304" y="1247876"/>
                  </a:lnTo>
                  <a:lnTo>
                    <a:pt x="2399256" y="1199628"/>
                  </a:lnTo>
                  <a:lnTo>
                    <a:pt x="2398304" y="1151380"/>
                  </a:lnTo>
                  <a:lnTo>
                    <a:pt x="2395470" y="1103615"/>
                  </a:lnTo>
                  <a:lnTo>
                    <a:pt x="2390791" y="1056370"/>
                  </a:lnTo>
                  <a:lnTo>
                    <a:pt x="2384302" y="1009679"/>
                  </a:lnTo>
                  <a:lnTo>
                    <a:pt x="2376040" y="963580"/>
                  </a:lnTo>
                  <a:lnTo>
                    <a:pt x="2366040" y="918108"/>
                  </a:lnTo>
                  <a:lnTo>
                    <a:pt x="2354337" y="873299"/>
                  </a:lnTo>
                  <a:lnTo>
                    <a:pt x="2340969" y="829188"/>
                  </a:lnTo>
                  <a:lnTo>
                    <a:pt x="2325970" y="785812"/>
                  </a:lnTo>
                  <a:lnTo>
                    <a:pt x="2309377" y="743206"/>
                  </a:lnTo>
                  <a:lnTo>
                    <a:pt x="2291225" y="701406"/>
                  </a:lnTo>
                  <a:lnTo>
                    <a:pt x="2271550" y="660448"/>
                  </a:lnTo>
                  <a:lnTo>
                    <a:pt x="2250388" y="620368"/>
                  </a:lnTo>
                  <a:lnTo>
                    <a:pt x="2227775" y="581201"/>
                  </a:lnTo>
                  <a:lnTo>
                    <a:pt x="2203746" y="542984"/>
                  </a:lnTo>
                  <a:lnTo>
                    <a:pt x="2178339" y="505752"/>
                  </a:lnTo>
                  <a:lnTo>
                    <a:pt x="2151587" y="469542"/>
                  </a:lnTo>
                  <a:lnTo>
                    <a:pt x="2123528" y="434388"/>
                  </a:lnTo>
                  <a:lnTo>
                    <a:pt x="2094196" y="400327"/>
                  </a:lnTo>
                  <a:lnTo>
                    <a:pt x="2063629" y="367395"/>
                  </a:lnTo>
                  <a:lnTo>
                    <a:pt x="2031861" y="335627"/>
                  </a:lnTo>
                  <a:lnTo>
                    <a:pt x="1998929" y="305060"/>
                  </a:lnTo>
                  <a:lnTo>
                    <a:pt x="1964868" y="275728"/>
                  </a:lnTo>
                  <a:lnTo>
                    <a:pt x="1929714" y="247669"/>
                  </a:lnTo>
                  <a:lnTo>
                    <a:pt x="1893503" y="220917"/>
                  </a:lnTo>
                  <a:lnTo>
                    <a:pt x="1856271" y="195509"/>
                  </a:lnTo>
                  <a:lnTo>
                    <a:pt x="1818054" y="171481"/>
                  </a:lnTo>
                  <a:lnTo>
                    <a:pt x="1778888" y="148868"/>
                  </a:lnTo>
                  <a:lnTo>
                    <a:pt x="1738808" y="127706"/>
                  </a:lnTo>
                  <a:lnTo>
                    <a:pt x="1697850" y="108031"/>
                  </a:lnTo>
                  <a:lnTo>
                    <a:pt x="1656050" y="89879"/>
                  </a:lnTo>
                  <a:lnTo>
                    <a:pt x="1613444" y="73286"/>
                  </a:lnTo>
                  <a:lnTo>
                    <a:pt x="1570067" y="58287"/>
                  </a:lnTo>
                  <a:lnTo>
                    <a:pt x="1525957" y="44919"/>
                  </a:lnTo>
                  <a:lnTo>
                    <a:pt x="1481147" y="33216"/>
                  </a:lnTo>
                  <a:lnTo>
                    <a:pt x="1435675" y="23216"/>
                  </a:lnTo>
                  <a:lnTo>
                    <a:pt x="1389576" y="14954"/>
                  </a:lnTo>
                  <a:lnTo>
                    <a:pt x="1342886" y="8465"/>
                  </a:lnTo>
                  <a:lnTo>
                    <a:pt x="1295641" y="3786"/>
                  </a:lnTo>
                  <a:lnTo>
                    <a:pt x="1247876" y="952"/>
                  </a:lnTo>
                  <a:lnTo>
                    <a:pt x="1199628" y="0"/>
                  </a:lnTo>
                  <a:close/>
                </a:path>
              </a:pathLst>
            </a:custGeom>
            <a:solidFill>
              <a:srgbClr val="F8951D"/>
            </a:solidFill>
          </p:spPr>
          <p:txBody>
            <a:bodyPr wrap="square" lIns="0" tIns="0" rIns="0" bIns="0" rtlCol="0"/>
            <a:lstStyle/>
            <a:p>
              <a:pPr defTabSz="554492"/>
              <a:endParaRPr sz="1092" kern="0">
                <a:solidFill>
                  <a:sysClr val="windowText" lastClr="000000"/>
                </a:solidFill>
              </a:endParaRPr>
            </a:p>
          </p:txBody>
        </p:sp>
        <p:sp>
          <p:nvSpPr>
            <p:cNvPr id="11" name="object 11"/>
            <p:cNvSpPr/>
            <p:nvPr/>
          </p:nvSpPr>
          <p:spPr>
            <a:xfrm>
              <a:off x="4689456" y="8329938"/>
              <a:ext cx="2399665" cy="2399665"/>
            </a:xfrm>
            <a:custGeom>
              <a:avLst/>
              <a:gdLst/>
              <a:ahLst/>
              <a:cxnLst/>
              <a:rect l="l" t="t" r="r" b="b"/>
              <a:pathLst>
                <a:path w="2399665" h="2399665">
                  <a:moveTo>
                    <a:pt x="1199628" y="0"/>
                  </a:moveTo>
                  <a:lnTo>
                    <a:pt x="1151380" y="952"/>
                  </a:lnTo>
                  <a:lnTo>
                    <a:pt x="1103615" y="3786"/>
                  </a:lnTo>
                  <a:lnTo>
                    <a:pt x="1056370" y="8465"/>
                  </a:lnTo>
                  <a:lnTo>
                    <a:pt x="1009679" y="14954"/>
                  </a:lnTo>
                  <a:lnTo>
                    <a:pt x="963580" y="23216"/>
                  </a:lnTo>
                  <a:lnTo>
                    <a:pt x="918108" y="33216"/>
                  </a:lnTo>
                  <a:lnTo>
                    <a:pt x="873299" y="44919"/>
                  </a:lnTo>
                  <a:lnTo>
                    <a:pt x="829188" y="58287"/>
                  </a:lnTo>
                  <a:lnTo>
                    <a:pt x="785812" y="73286"/>
                  </a:lnTo>
                  <a:lnTo>
                    <a:pt x="743206" y="89879"/>
                  </a:lnTo>
                  <a:lnTo>
                    <a:pt x="701406" y="108031"/>
                  </a:lnTo>
                  <a:lnTo>
                    <a:pt x="660448" y="127706"/>
                  </a:lnTo>
                  <a:lnTo>
                    <a:pt x="620368" y="148868"/>
                  </a:lnTo>
                  <a:lnTo>
                    <a:pt x="581201" y="171481"/>
                  </a:lnTo>
                  <a:lnTo>
                    <a:pt x="542984" y="195509"/>
                  </a:lnTo>
                  <a:lnTo>
                    <a:pt x="505752" y="220917"/>
                  </a:lnTo>
                  <a:lnTo>
                    <a:pt x="469542" y="247669"/>
                  </a:lnTo>
                  <a:lnTo>
                    <a:pt x="434388" y="275728"/>
                  </a:lnTo>
                  <a:lnTo>
                    <a:pt x="400327" y="305060"/>
                  </a:lnTo>
                  <a:lnTo>
                    <a:pt x="367395" y="335627"/>
                  </a:lnTo>
                  <a:lnTo>
                    <a:pt x="335627" y="367395"/>
                  </a:lnTo>
                  <a:lnTo>
                    <a:pt x="305060" y="400327"/>
                  </a:lnTo>
                  <a:lnTo>
                    <a:pt x="275728" y="434388"/>
                  </a:lnTo>
                  <a:lnTo>
                    <a:pt x="247669" y="469542"/>
                  </a:lnTo>
                  <a:lnTo>
                    <a:pt x="220917" y="505752"/>
                  </a:lnTo>
                  <a:lnTo>
                    <a:pt x="195509" y="542984"/>
                  </a:lnTo>
                  <a:lnTo>
                    <a:pt x="171481" y="581201"/>
                  </a:lnTo>
                  <a:lnTo>
                    <a:pt x="148868" y="620368"/>
                  </a:lnTo>
                  <a:lnTo>
                    <a:pt x="127706" y="660448"/>
                  </a:lnTo>
                  <a:lnTo>
                    <a:pt x="108031" y="701406"/>
                  </a:lnTo>
                  <a:lnTo>
                    <a:pt x="89879" y="743206"/>
                  </a:lnTo>
                  <a:lnTo>
                    <a:pt x="73286" y="785812"/>
                  </a:lnTo>
                  <a:lnTo>
                    <a:pt x="58287" y="829188"/>
                  </a:lnTo>
                  <a:lnTo>
                    <a:pt x="44919" y="873299"/>
                  </a:lnTo>
                  <a:lnTo>
                    <a:pt x="33216" y="918108"/>
                  </a:lnTo>
                  <a:lnTo>
                    <a:pt x="23216" y="963580"/>
                  </a:lnTo>
                  <a:lnTo>
                    <a:pt x="14954" y="1009679"/>
                  </a:lnTo>
                  <a:lnTo>
                    <a:pt x="8465" y="1056370"/>
                  </a:lnTo>
                  <a:lnTo>
                    <a:pt x="3786" y="1103615"/>
                  </a:lnTo>
                  <a:lnTo>
                    <a:pt x="952" y="1151380"/>
                  </a:lnTo>
                  <a:lnTo>
                    <a:pt x="0" y="1199628"/>
                  </a:lnTo>
                  <a:lnTo>
                    <a:pt x="952" y="1247876"/>
                  </a:lnTo>
                  <a:lnTo>
                    <a:pt x="3786" y="1295641"/>
                  </a:lnTo>
                  <a:lnTo>
                    <a:pt x="8465" y="1342886"/>
                  </a:lnTo>
                  <a:lnTo>
                    <a:pt x="14954" y="1389576"/>
                  </a:lnTo>
                  <a:lnTo>
                    <a:pt x="23216" y="1435675"/>
                  </a:lnTo>
                  <a:lnTo>
                    <a:pt x="33216" y="1481147"/>
                  </a:lnTo>
                  <a:lnTo>
                    <a:pt x="44919" y="1525957"/>
                  </a:lnTo>
                  <a:lnTo>
                    <a:pt x="58287" y="1570067"/>
                  </a:lnTo>
                  <a:lnTo>
                    <a:pt x="73286" y="1613444"/>
                  </a:lnTo>
                  <a:lnTo>
                    <a:pt x="89879" y="1656050"/>
                  </a:lnTo>
                  <a:lnTo>
                    <a:pt x="108031" y="1697850"/>
                  </a:lnTo>
                  <a:lnTo>
                    <a:pt x="127706" y="1738808"/>
                  </a:lnTo>
                  <a:lnTo>
                    <a:pt x="148868" y="1778888"/>
                  </a:lnTo>
                  <a:lnTo>
                    <a:pt x="171481" y="1818054"/>
                  </a:lnTo>
                  <a:lnTo>
                    <a:pt x="195509" y="1856271"/>
                  </a:lnTo>
                  <a:lnTo>
                    <a:pt x="220917" y="1893503"/>
                  </a:lnTo>
                  <a:lnTo>
                    <a:pt x="247669" y="1929714"/>
                  </a:lnTo>
                  <a:lnTo>
                    <a:pt x="275728" y="1964868"/>
                  </a:lnTo>
                  <a:lnTo>
                    <a:pt x="305060" y="1998929"/>
                  </a:lnTo>
                  <a:lnTo>
                    <a:pt x="335627" y="2031861"/>
                  </a:lnTo>
                  <a:lnTo>
                    <a:pt x="367395" y="2063629"/>
                  </a:lnTo>
                  <a:lnTo>
                    <a:pt x="400327" y="2094196"/>
                  </a:lnTo>
                  <a:lnTo>
                    <a:pt x="434388" y="2123528"/>
                  </a:lnTo>
                  <a:lnTo>
                    <a:pt x="469542" y="2151587"/>
                  </a:lnTo>
                  <a:lnTo>
                    <a:pt x="505752" y="2178339"/>
                  </a:lnTo>
                  <a:lnTo>
                    <a:pt x="542984" y="2203746"/>
                  </a:lnTo>
                  <a:lnTo>
                    <a:pt x="581201" y="2227775"/>
                  </a:lnTo>
                  <a:lnTo>
                    <a:pt x="620368" y="2250388"/>
                  </a:lnTo>
                  <a:lnTo>
                    <a:pt x="660448" y="2271550"/>
                  </a:lnTo>
                  <a:lnTo>
                    <a:pt x="701406" y="2291225"/>
                  </a:lnTo>
                  <a:lnTo>
                    <a:pt x="743206" y="2309377"/>
                  </a:lnTo>
                  <a:lnTo>
                    <a:pt x="785812" y="2325970"/>
                  </a:lnTo>
                  <a:lnTo>
                    <a:pt x="829188" y="2340969"/>
                  </a:lnTo>
                  <a:lnTo>
                    <a:pt x="873299" y="2354337"/>
                  </a:lnTo>
                  <a:lnTo>
                    <a:pt x="918108" y="2366040"/>
                  </a:lnTo>
                  <a:lnTo>
                    <a:pt x="963580" y="2376040"/>
                  </a:lnTo>
                  <a:lnTo>
                    <a:pt x="1009679" y="2384302"/>
                  </a:lnTo>
                  <a:lnTo>
                    <a:pt x="1056370" y="2390791"/>
                  </a:lnTo>
                  <a:lnTo>
                    <a:pt x="1103615" y="2395470"/>
                  </a:lnTo>
                  <a:lnTo>
                    <a:pt x="1151380" y="2398304"/>
                  </a:lnTo>
                  <a:lnTo>
                    <a:pt x="1199628" y="2399256"/>
                  </a:lnTo>
                  <a:lnTo>
                    <a:pt x="1247877" y="2398304"/>
                  </a:lnTo>
                  <a:lnTo>
                    <a:pt x="1295642" y="2395470"/>
                  </a:lnTo>
                  <a:lnTo>
                    <a:pt x="1342888" y="2390791"/>
                  </a:lnTo>
                  <a:lnTo>
                    <a:pt x="1389579" y="2384302"/>
                  </a:lnTo>
                  <a:lnTo>
                    <a:pt x="1435679" y="2376040"/>
                  </a:lnTo>
                  <a:lnTo>
                    <a:pt x="1481151" y="2366040"/>
                  </a:lnTo>
                  <a:lnTo>
                    <a:pt x="1525961" y="2354337"/>
                  </a:lnTo>
                  <a:lnTo>
                    <a:pt x="1570072" y="2340969"/>
                  </a:lnTo>
                  <a:lnTo>
                    <a:pt x="1613449" y="2325970"/>
                  </a:lnTo>
                  <a:lnTo>
                    <a:pt x="1656056" y="2309377"/>
                  </a:lnTo>
                  <a:lnTo>
                    <a:pt x="1697856" y="2291225"/>
                  </a:lnTo>
                  <a:lnTo>
                    <a:pt x="1738814" y="2271550"/>
                  </a:lnTo>
                  <a:lnTo>
                    <a:pt x="1778895" y="2250388"/>
                  </a:lnTo>
                  <a:lnTo>
                    <a:pt x="1818062" y="2227775"/>
                  </a:lnTo>
                  <a:lnTo>
                    <a:pt x="1856279" y="2203746"/>
                  </a:lnTo>
                  <a:lnTo>
                    <a:pt x="1893511" y="2178339"/>
                  </a:lnTo>
                  <a:lnTo>
                    <a:pt x="1929722" y="2151587"/>
                  </a:lnTo>
                  <a:lnTo>
                    <a:pt x="1964876" y="2123528"/>
                  </a:lnTo>
                  <a:lnTo>
                    <a:pt x="1998938" y="2094196"/>
                  </a:lnTo>
                  <a:lnTo>
                    <a:pt x="2031870" y="2063629"/>
                  </a:lnTo>
                  <a:lnTo>
                    <a:pt x="2063638" y="2031861"/>
                  </a:lnTo>
                  <a:lnTo>
                    <a:pt x="2094206" y="1998929"/>
                  </a:lnTo>
                  <a:lnTo>
                    <a:pt x="2123537" y="1964868"/>
                  </a:lnTo>
                  <a:lnTo>
                    <a:pt x="2151597" y="1929714"/>
                  </a:lnTo>
                  <a:lnTo>
                    <a:pt x="2178348" y="1893503"/>
                  </a:lnTo>
                  <a:lnTo>
                    <a:pt x="2203756" y="1856271"/>
                  </a:lnTo>
                  <a:lnTo>
                    <a:pt x="2227785" y="1818054"/>
                  </a:lnTo>
                  <a:lnTo>
                    <a:pt x="2250398" y="1778888"/>
                  </a:lnTo>
                  <a:lnTo>
                    <a:pt x="2271560" y="1738808"/>
                  </a:lnTo>
                  <a:lnTo>
                    <a:pt x="2291235" y="1697850"/>
                  </a:lnTo>
                  <a:lnTo>
                    <a:pt x="2309387" y="1656050"/>
                  </a:lnTo>
                  <a:lnTo>
                    <a:pt x="2325980" y="1613444"/>
                  </a:lnTo>
                  <a:lnTo>
                    <a:pt x="2340979" y="1570067"/>
                  </a:lnTo>
                  <a:lnTo>
                    <a:pt x="2354348" y="1525957"/>
                  </a:lnTo>
                  <a:lnTo>
                    <a:pt x="2366050" y="1481147"/>
                  </a:lnTo>
                  <a:lnTo>
                    <a:pt x="2376050" y="1435675"/>
                  </a:lnTo>
                  <a:lnTo>
                    <a:pt x="2384313" y="1389576"/>
                  </a:lnTo>
                  <a:lnTo>
                    <a:pt x="2390801" y="1342886"/>
                  </a:lnTo>
                  <a:lnTo>
                    <a:pt x="2395480" y="1295641"/>
                  </a:lnTo>
                  <a:lnTo>
                    <a:pt x="2398314" y="1247876"/>
                  </a:lnTo>
                  <a:lnTo>
                    <a:pt x="2399267" y="1199628"/>
                  </a:lnTo>
                  <a:lnTo>
                    <a:pt x="2398314" y="1151380"/>
                  </a:lnTo>
                  <a:lnTo>
                    <a:pt x="2395480" y="1103615"/>
                  </a:lnTo>
                  <a:lnTo>
                    <a:pt x="2390801" y="1056370"/>
                  </a:lnTo>
                  <a:lnTo>
                    <a:pt x="2384313" y="1009679"/>
                  </a:lnTo>
                  <a:lnTo>
                    <a:pt x="2376050" y="963580"/>
                  </a:lnTo>
                  <a:lnTo>
                    <a:pt x="2366050" y="918108"/>
                  </a:lnTo>
                  <a:lnTo>
                    <a:pt x="2354348" y="873299"/>
                  </a:lnTo>
                  <a:lnTo>
                    <a:pt x="2340979" y="829188"/>
                  </a:lnTo>
                  <a:lnTo>
                    <a:pt x="2325980" y="785812"/>
                  </a:lnTo>
                  <a:lnTo>
                    <a:pt x="2309387" y="743206"/>
                  </a:lnTo>
                  <a:lnTo>
                    <a:pt x="2291235" y="701406"/>
                  </a:lnTo>
                  <a:lnTo>
                    <a:pt x="2271560" y="660448"/>
                  </a:lnTo>
                  <a:lnTo>
                    <a:pt x="2250398" y="620368"/>
                  </a:lnTo>
                  <a:lnTo>
                    <a:pt x="2227785" y="581201"/>
                  </a:lnTo>
                  <a:lnTo>
                    <a:pt x="2203756" y="542984"/>
                  </a:lnTo>
                  <a:lnTo>
                    <a:pt x="2178348" y="505752"/>
                  </a:lnTo>
                  <a:lnTo>
                    <a:pt x="2151597" y="469542"/>
                  </a:lnTo>
                  <a:lnTo>
                    <a:pt x="2123537" y="434388"/>
                  </a:lnTo>
                  <a:lnTo>
                    <a:pt x="2094206" y="400327"/>
                  </a:lnTo>
                  <a:lnTo>
                    <a:pt x="2063638" y="367395"/>
                  </a:lnTo>
                  <a:lnTo>
                    <a:pt x="2031870" y="335627"/>
                  </a:lnTo>
                  <a:lnTo>
                    <a:pt x="1998938" y="305060"/>
                  </a:lnTo>
                  <a:lnTo>
                    <a:pt x="1964876" y="275728"/>
                  </a:lnTo>
                  <a:lnTo>
                    <a:pt x="1929722" y="247669"/>
                  </a:lnTo>
                  <a:lnTo>
                    <a:pt x="1893511" y="220917"/>
                  </a:lnTo>
                  <a:lnTo>
                    <a:pt x="1856279" y="195509"/>
                  </a:lnTo>
                  <a:lnTo>
                    <a:pt x="1818062" y="171481"/>
                  </a:lnTo>
                  <a:lnTo>
                    <a:pt x="1778895" y="148868"/>
                  </a:lnTo>
                  <a:lnTo>
                    <a:pt x="1738814" y="127706"/>
                  </a:lnTo>
                  <a:lnTo>
                    <a:pt x="1697856" y="108031"/>
                  </a:lnTo>
                  <a:lnTo>
                    <a:pt x="1656056" y="89879"/>
                  </a:lnTo>
                  <a:lnTo>
                    <a:pt x="1613449" y="73286"/>
                  </a:lnTo>
                  <a:lnTo>
                    <a:pt x="1570072" y="58287"/>
                  </a:lnTo>
                  <a:lnTo>
                    <a:pt x="1525961" y="44919"/>
                  </a:lnTo>
                  <a:lnTo>
                    <a:pt x="1481151" y="33216"/>
                  </a:lnTo>
                  <a:lnTo>
                    <a:pt x="1435679" y="23216"/>
                  </a:lnTo>
                  <a:lnTo>
                    <a:pt x="1389579" y="14954"/>
                  </a:lnTo>
                  <a:lnTo>
                    <a:pt x="1342888" y="8465"/>
                  </a:lnTo>
                  <a:lnTo>
                    <a:pt x="1295642" y="3786"/>
                  </a:lnTo>
                  <a:lnTo>
                    <a:pt x="1247877" y="952"/>
                  </a:lnTo>
                  <a:lnTo>
                    <a:pt x="1199628"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12" name="object 12"/>
            <p:cNvSpPr/>
            <p:nvPr/>
          </p:nvSpPr>
          <p:spPr>
            <a:xfrm>
              <a:off x="8145029" y="5889680"/>
              <a:ext cx="2470150" cy="2470150"/>
            </a:xfrm>
            <a:custGeom>
              <a:avLst/>
              <a:gdLst/>
              <a:ahLst/>
              <a:cxnLst/>
              <a:rect l="l" t="t" r="r" b="b"/>
              <a:pathLst>
                <a:path w="2470150" h="2470150">
                  <a:moveTo>
                    <a:pt x="1234967" y="0"/>
                  </a:moveTo>
                  <a:lnTo>
                    <a:pt x="1186474" y="934"/>
                  </a:lnTo>
                  <a:lnTo>
                    <a:pt x="1138455" y="3715"/>
                  </a:lnTo>
                  <a:lnTo>
                    <a:pt x="1090944" y="8308"/>
                  </a:lnTo>
                  <a:lnTo>
                    <a:pt x="1043975" y="14679"/>
                  </a:lnTo>
                  <a:lnTo>
                    <a:pt x="997582" y="22793"/>
                  </a:lnTo>
                  <a:lnTo>
                    <a:pt x="951801" y="32616"/>
                  </a:lnTo>
                  <a:lnTo>
                    <a:pt x="906664" y="44114"/>
                  </a:lnTo>
                  <a:lnTo>
                    <a:pt x="862207" y="57252"/>
                  </a:lnTo>
                  <a:lnTo>
                    <a:pt x="818464" y="71997"/>
                  </a:lnTo>
                  <a:lnTo>
                    <a:pt x="775469" y="88313"/>
                  </a:lnTo>
                  <a:lnTo>
                    <a:pt x="733256" y="106166"/>
                  </a:lnTo>
                  <a:lnTo>
                    <a:pt x="691860" y="125523"/>
                  </a:lnTo>
                  <a:lnTo>
                    <a:pt x="651315" y="146349"/>
                  </a:lnTo>
                  <a:lnTo>
                    <a:pt x="611656" y="168609"/>
                  </a:lnTo>
                  <a:lnTo>
                    <a:pt x="572916" y="192269"/>
                  </a:lnTo>
                  <a:lnTo>
                    <a:pt x="535130" y="217296"/>
                  </a:lnTo>
                  <a:lnTo>
                    <a:pt x="498333" y="243653"/>
                  </a:lnTo>
                  <a:lnTo>
                    <a:pt x="462558" y="271308"/>
                  </a:lnTo>
                  <a:lnTo>
                    <a:pt x="427841" y="300226"/>
                  </a:lnTo>
                  <a:lnTo>
                    <a:pt x="394214" y="330373"/>
                  </a:lnTo>
                  <a:lnTo>
                    <a:pt x="361714" y="361714"/>
                  </a:lnTo>
                  <a:lnTo>
                    <a:pt x="330373" y="394214"/>
                  </a:lnTo>
                  <a:lnTo>
                    <a:pt x="300226" y="427841"/>
                  </a:lnTo>
                  <a:lnTo>
                    <a:pt x="271308" y="462558"/>
                  </a:lnTo>
                  <a:lnTo>
                    <a:pt x="243653" y="498333"/>
                  </a:lnTo>
                  <a:lnTo>
                    <a:pt x="217296" y="535130"/>
                  </a:lnTo>
                  <a:lnTo>
                    <a:pt x="192269" y="572916"/>
                  </a:lnTo>
                  <a:lnTo>
                    <a:pt x="168609" y="611656"/>
                  </a:lnTo>
                  <a:lnTo>
                    <a:pt x="146349" y="651315"/>
                  </a:lnTo>
                  <a:lnTo>
                    <a:pt x="125523" y="691860"/>
                  </a:lnTo>
                  <a:lnTo>
                    <a:pt x="106166" y="733256"/>
                  </a:lnTo>
                  <a:lnTo>
                    <a:pt x="88313" y="775469"/>
                  </a:lnTo>
                  <a:lnTo>
                    <a:pt x="71997" y="818464"/>
                  </a:lnTo>
                  <a:lnTo>
                    <a:pt x="57252" y="862207"/>
                  </a:lnTo>
                  <a:lnTo>
                    <a:pt x="44114" y="906664"/>
                  </a:lnTo>
                  <a:lnTo>
                    <a:pt x="32616" y="951801"/>
                  </a:lnTo>
                  <a:lnTo>
                    <a:pt x="22793" y="997582"/>
                  </a:lnTo>
                  <a:lnTo>
                    <a:pt x="14679" y="1043975"/>
                  </a:lnTo>
                  <a:lnTo>
                    <a:pt x="8308" y="1090944"/>
                  </a:lnTo>
                  <a:lnTo>
                    <a:pt x="3715" y="1138455"/>
                  </a:lnTo>
                  <a:lnTo>
                    <a:pt x="934" y="1186474"/>
                  </a:lnTo>
                  <a:lnTo>
                    <a:pt x="0" y="1234967"/>
                  </a:lnTo>
                  <a:lnTo>
                    <a:pt x="934" y="1283460"/>
                  </a:lnTo>
                  <a:lnTo>
                    <a:pt x="3715" y="1331479"/>
                  </a:lnTo>
                  <a:lnTo>
                    <a:pt x="8308" y="1378990"/>
                  </a:lnTo>
                  <a:lnTo>
                    <a:pt x="14679" y="1425959"/>
                  </a:lnTo>
                  <a:lnTo>
                    <a:pt x="22793" y="1472352"/>
                  </a:lnTo>
                  <a:lnTo>
                    <a:pt x="32616" y="1518133"/>
                  </a:lnTo>
                  <a:lnTo>
                    <a:pt x="44114" y="1563270"/>
                  </a:lnTo>
                  <a:lnTo>
                    <a:pt x="57252" y="1607727"/>
                  </a:lnTo>
                  <a:lnTo>
                    <a:pt x="71997" y="1651470"/>
                  </a:lnTo>
                  <a:lnTo>
                    <a:pt x="88313" y="1694465"/>
                  </a:lnTo>
                  <a:lnTo>
                    <a:pt x="106166" y="1736678"/>
                  </a:lnTo>
                  <a:lnTo>
                    <a:pt x="125523" y="1778074"/>
                  </a:lnTo>
                  <a:lnTo>
                    <a:pt x="146349" y="1818619"/>
                  </a:lnTo>
                  <a:lnTo>
                    <a:pt x="168609" y="1858278"/>
                  </a:lnTo>
                  <a:lnTo>
                    <a:pt x="192269" y="1897018"/>
                  </a:lnTo>
                  <a:lnTo>
                    <a:pt x="217296" y="1934804"/>
                  </a:lnTo>
                  <a:lnTo>
                    <a:pt x="243653" y="1971601"/>
                  </a:lnTo>
                  <a:lnTo>
                    <a:pt x="271308" y="2007376"/>
                  </a:lnTo>
                  <a:lnTo>
                    <a:pt x="300226" y="2042094"/>
                  </a:lnTo>
                  <a:lnTo>
                    <a:pt x="330373" y="2075720"/>
                  </a:lnTo>
                  <a:lnTo>
                    <a:pt x="361714" y="2108221"/>
                  </a:lnTo>
                  <a:lnTo>
                    <a:pt x="394214" y="2139561"/>
                  </a:lnTo>
                  <a:lnTo>
                    <a:pt x="427841" y="2169708"/>
                  </a:lnTo>
                  <a:lnTo>
                    <a:pt x="462558" y="2198626"/>
                  </a:lnTo>
                  <a:lnTo>
                    <a:pt x="498333" y="2226281"/>
                  </a:lnTo>
                  <a:lnTo>
                    <a:pt x="535130" y="2252639"/>
                  </a:lnTo>
                  <a:lnTo>
                    <a:pt x="572916" y="2277665"/>
                  </a:lnTo>
                  <a:lnTo>
                    <a:pt x="611656" y="2301325"/>
                  </a:lnTo>
                  <a:lnTo>
                    <a:pt x="651315" y="2323585"/>
                  </a:lnTo>
                  <a:lnTo>
                    <a:pt x="691860" y="2344411"/>
                  </a:lnTo>
                  <a:lnTo>
                    <a:pt x="733256" y="2363768"/>
                  </a:lnTo>
                  <a:lnTo>
                    <a:pt x="775469" y="2381622"/>
                  </a:lnTo>
                  <a:lnTo>
                    <a:pt x="818464" y="2397938"/>
                  </a:lnTo>
                  <a:lnTo>
                    <a:pt x="862207" y="2412682"/>
                  </a:lnTo>
                  <a:lnTo>
                    <a:pt x="906664" y="2425820"/>
                  </a:lnTo>
                  <a:lnTo>
                    <a:pt x="951801" y="2437318"/>
                  </a:lnTo>
                  <a:lnTo>
                    <a:pt x="997582" y="2447141"/>
                  </a:lnTo>
                  <a:lnTo>
                    <a:pt x="1043975" y="2455256"/>
                  </a:lnTo>
                  <a:lnTo>
                    <a:pt x="1090944" y="2461626"/>
                  </a:lnTo>
                  <a:lnTo>
                    <a:pt x="1138455" y="2466219"/>
                  </a:lnTo>
                  <a:lnTo>
                    <a:pt x="1186474" y="2469000"/>
                  </a:lnTo>
                  <a:lnTo>
                    <a:pt x="1234967" y="2469935"/>
                  </a:lnTo>
                  <a:lnTo>
                    <a:pt x="1283460" y="2469000"/>
                  </a:lnTo>
                  <a:lnTo>
                    <a:pt x="1331479" y="2466219"/>
                  </a:lnTo>
                  <a:lnTo>
                    <a:pt x="1378990" y="2461626"/>
                  </a:lnTo>
                  <a:lnTo>
                    <a:pt x="1425959" y="2455256"/>
                  </a:lnTo>
                  <a:lnTo>
                    <a:pt x="1472352" y="2447141"/>
                  </a:lnTo>
                  <a:lnTo>
                    <a:pt x="1518133" y="2437318"/>
                  </a:lnTo>
                  <a:lnTo>
                    <a:pt x="1563270" y="2425820"/>
                  </a:lnTo>
                  <a:lnTo>
                    <a:pt x="1607727" y="2412682"/>
                  </a:lnTo>
                  <a:lnTo>
                    <a:pt x="1651470" y="2397938"/>
                  </a:lnTo>
                  <a:lnTo>
                    <a:pt x="1694465" y="2381622"/>
                  </a:lnTo>
                  <a:lnTo>
                    <a:pt x="1736678" y="2363768"/>
                  </a:lnTo>
                  <a:lnTo>
                    <a:pt x="1778074" y="2344411"/>
                  </a:lnTo>
                  <a:lnTo>
                    <a:pt x="1818619" y="2323585"/>
                  </a:lnTo>
                  <a:lnTo>
                    <a:pt x="1858278" y="2301325"/>
                  </a:lnTo>
                  <a:lnTo>
                    <a:pt x="1897018" y="2277665"/>
                  </a:lnTo>
                  <a:lnTo>
                    <a:pt x="1934804" y="2252639"/>
                  </a:lnTo>
                  <a:lnTo>
                    <a:pt x="1971601" y="2226281"/>
                  </a:lnTo>
                  <a:lnTo>
                    <a:pt x="2007376" y="2198626"/>
                  </a:lnTo>
                  <a:lnTo>
                    <a:pt x="2042094" y="2169708"/>
                  </a:lnTo>
                  <a:lnTo>
                    <a:pt x="2075720" y="2139561"/>
                  </a:lnTo>
                  <a:lnTo>
                    <a:pt x="2108221" y="2108221"/>
                  </a:lnTo>
                  <a:lnTo>
                    <a:pt x="2139561" y="2075720"/>
                  </a:lnTo>
                  <a:lnTo>
                    <a:pt x="2169708" y="2042094"/>
                  </a:lnTo>
                  <a:lnTo>
                    <a:pt x="2198626" y="2007376"/>
                  </a:lnTo>
                  <a:lnTo>
                    <a:pt x="2226281" y="1971601"/>
                  </a:lnTo>
                  <a:lnTo>
                    <a:pt x="2252639" y="1934804"/>
                  </a:lnTo>
                  <a:lnTo>
                    <a:pt x="2277665" y="1897018"/>
                  </a:lnTo>
                  <a:lnTo>
                    <a:pt x="2301325" y="1858278"/>
                  </a:lnTo>
                  <a:lnTo>
                    <a:pt x="2323585" y="1818619"/>
                  </a:lnTo>
                  <a:lnTo>
                    <a:pt x="2344411" y="1778074"/>
                  </a:lnTo>
                  <a:lnTo>
                    <a:pt x="2363768" y="1736678"/>
                  </a:lnTo>
                  <a:lnTo>
                    <a:pt x="2381622" y="1694465"/>
                  </a:lnTo>
                  <a:lnTo>
                    <a:pt x="2397938" y="1651470"/>
                  </a:lnTo>
                  <a:lnTo>
                    <a:pt x="2412682" y="1607727"/>
                  </a:lnTo>
                  <a:lnTo>
                    <a:pt x="2425820" y="1563270"/>
                  </a:lnTo>
                  <a:lnTo>
                    <a:pt x="2437318" y="1518133"/>
                  </a:lnTo>
                  <a:lnTo>
                    <a:pt x="2447141" y="1472352"/>
                  </a:lnTo>
                  <a:lnTo>
                    <a:pt x="2455256" y="1425959"/>
                  </a:lnTo>
                  <a:lnTo>
                    <a:pt x="2461626" y="1378990"/>
                  </a:lnTo>
                  <a:lnTo>
                    <a:pt x="2466219" y="1331479"/>
                  </a:lnTo>
                  <a:lnTo>
                    <a:pt x="2469000" y="1283460"/>
                  </a:lnTo>
                  <a:lnTo>
                    <a:pt x="2469935" y="1234967"/>
                  </a:lnTo>
                  <a:lnTo>
                    <a:pt x="2469000" y="1186474"/>
                  </a:lnTo>
                  <a:lnTo>
                    <a:pt x="2466219" y="1138455"/>
                  </a:lnTo>
                  <a:lnTo>
                    <a:pt x="2461626" y="1090944"/>
                  </a:lnTo>
                  <a:lnTo>
                    <a:pt x="2455256" y="1043975"/>
                  </a:lnTo>
                  <a:lnTo>
                    <a:pt x="2447141" y="997582"/>
                  </a:lnTo>
                  <a:lnTo>
                    <a:pt x="2437318" y="951801"/>
                  </a:lnTo>
                  <a:lnTo>
                    <a:pt x="2425820" y="906664"/>
                  </a:lnTo>
                  <a:lnTo>
                    <a:pt x="2412682" y="862207"/>
                  </a:lnTo>
                  <a:lnTo>
                    <a:pt x="2397938" y="818464"/>
                  </a:lnTo>
                  <a:lnTo>
                    <a:pt x="2381622" y="775469"/>
                  </a:lnTo>
                  <a:lnTo>
                    <a:pt x="2363768" y="733256"/>
                  </a:lnTo>
                  <a:lnTo>
                    <a:pt x="2344411" y="691860"/>
                  </a:lnTo>
                  <a:lnTo>
                    <a:pt x="2323585" y="651315"/>
                  </a:lnTo>
                  <a:lnTo>
                    <a:pt x="2301325" y="611656"/>
                  </a:lnTo>
                  <a:lnTo>
                    <a:pt x="2277665" y="572916"/>
                  </a:lnTo>
                  <a:lnTo>
                    <a:pt x="2252639" y="535130"/>
                  </a:lnTo>
                  <a:lnTo>
                    <a:pt x="2226281" y="498333"/>
                  </a:lnTo>
                  <a:lnTo>
                    <a:pt x="2198626" y="462558"/>
                  </a:lnTo>
                  <a:lnTo>
                    <a:pt x="2169708" y="427841"/>
                  </a:lnTo>
                  <a:lnTo>
                    <a:pt x="2139561" y="394214"/>
                  </a:lnTo>
                  <a:lnTo>
                    <a:pt x="2108221" y="361714"/>
                  </a:lnTo>
                  <a:lnTo>
                    <a:pt x="2075720" y="330373"/>
                  </a:lnTo>
                  <a:lnTo>
                    <a:pt x="2042094" y="300226"/>
                  </a:lnTo>
                  <a:lnTo>
                    <a:pt x="2007376" y="271308"/>
                  </a:lnTo>
                  <a:lnTo>
                    <a:pt x="1971601" y="243653"/>
                  </a:lnTo>
                  <a:lnTo>
                    <a:pt x="1934804" y="217296"/>
                  </a:lnTo>
                  <a:lnTo>
                    <a:pt x="1897018" y="192269"/>
                  </a:lnTo>
                  <a:lnTo>
                    <a:pt x="1858278" y="168609"/>
                  </a:lnTo>
                  <a:lnTo>
                    <a:pt x="1818619" y="146349"/>
                  </a:lnTo>
                  <a:lnTo>
                    <a:pt x="1778074" y="125523"/>
                  </a:lnTo>
                  <a:lnTo>
                    <a:pt x="1736678" y="106166"/>
                  </a:lnTo>
                  <a:lnTo>
                    <a:pt x="1694465" y="88313"/>
                  </a:lnTo>
                  <a:lnTo>
                    <a:pt x="1651470" y="71997"/>
                  </a:lnTo>
                  <a:lnTo>
                    <a:pt x="1607727" y="57252"/>
                  </a:lnTo>
                  <a:lnTo>
                    <a:pt x="1563270" y="44114"/>
                  </a:lnTo>
                  <a:lnTo>
                    <a:pt x="1518133" y="32616"/>
                  </a:lnTo>
                  <a:lnTo>
                    <a:pt x="1472352" y="22793"/>
                  </a:lnTo>
                  <a:lnTo>
                    <a:pt x="1425959" y="14679"/>
                  </a:lnTo>
                  <a:lnTo>
                    <a:pt x="1378990" y="8308"/>
                  </a:lnTo>
                  <a:lnTo>
                    <a:pt x="1331479" y="3715"/>
                  </a:lnTo>
                  <a:lnTo>
                    <a:pt x="1283460" y="934"/>
                  </a:lnTo>
                  <a:lnTo>
                    <a:pt x="1234967" y="0"/>
                  </a:lnTo>
                  <a:close/>
                </a:path>
              </a:pathLst>
            </a:custGeom>
            <a:solidFill>
              <a:srgbClr val="75838C"/>
            </a:solidFill>
          </p:spPr>
          <p:txBody>
            <a:bodyPr wrap="square" lIns="0" tIns="0" rIns="0" bIns="0" rtlCol="0"/>
            <a:lstStyle/>
            <a:p>
              <a:pPr defTabSz="554492"/>
              <a:endParaRPr sz="1092" kern="0">
                <a:solidFill>
                  <a:sysClr val="windowText" lastClr="000000"/>
                </a:solidFill>
              </a:endParaRPr>
            </a:p>
          </p:txBody>
        </p:sp>
        <p:sp>
          <p:nvSpPr>
            <p:cNvPr id="13" name="object 13"/>
            <p:cNvSpPr/>
            <p:nvPr/>
          </p:nvSpPr>
          <p:spPr>
            <a:xfrm>
              <a:off x="15094829" y="9755514"/>
              <a:ext cx="4482465" cy="1075690"/>
            </a:xfrm>
            <a:custGeom>
              <a:avLst/>
              <a:gdLst/>
              <a:ahLst/>
              <a:cxnLst/>
              <a:rect l="l" t="t" r="r" b="b"/>
              <a:pathLst>
                <a:path w="4482465" h="1075690">
                  <a:moveTo>
                    <a:pt x="4482376" y="0"/>
                  </a:moveTo>
                  <a:lnTo>
                    <a:pt x="0" y="0"/>
                  </a:lnTo>
                  <a:lnTo>
                    <a:pt x="0" y="1075569"/>
                  </a:lnTo>
                  <a:lnTo>
                    <a:pt x="4482376" y="1075569"/>
                  </a:lnTo>
                  <a:lnTo>
                    <a:pt x="4482376" y="0"/>
                  </a:lnTo>
                  <a:close/>
                </a:path>
              </a:pathLst>
            </a:custGeom>
            <a:solidFill>
              <a:srgbClr val="F5CF31"/>
            </a:solidFill>
          </p:spPr>
          <p:txBody>
            <a:bodyPr wrap="square" lIns="0" tIns="0" rIns="0" bIns="0" rtlCol="0"/>
            <a:lstStyle/>
            <a:p>
              <a:pPr defTabSz="554492"/>
              <a:endParaRPr sz="1092" kern="0">
                <a:solidFill>
                  <a:sysClr val="windowText" lastClr="000000"/>
                </a:solidFill>
              </a:endParaRPr>
            </a:p>
          </p:txBody>
        </p:sp>
        <p:pic>
          <p:nvPicPr>
            <p:cNvPr id="14" name="object 14"/>
            <p:cNvPicPr/>
            <p:nvPr/>
          </p:nvPicPr>
          <p:blipFill>
            <a:blip r:embed="rId2" cstate="print"/>
            <a:stretch>
              <a:fillRect/>
            </a:stretch>
          </p:blipFill>
          <p:spPr>
            <a:xfrm>
              <a:off x="17203246" y="10164298"/>
              <a:ext cx="2183808" cy="368575"/>
            </a:xfrm>
            <a:prstGeom prst="rect">
              <a:avLst/>
            </a:prstGeom>
          </p:spPr>
        </p:pic>
        <p:pic>
          <p:nvPicPr>
            <p:cNvPr id="15" name="object 15"/>
            <p:cNvPicPr/>
            <p:nvPr/>
          </p:nvPicPr>
          <p:blipFill>
            <a:blip r:embed="rId3" cstate="print"/>
            <a:stretch>
              <a:fillRect/>
            </a:stretch>
          </p:blipFill>
          <p:spPr>
            <a:xfrm>
              <a:off x="16141917" y="10163460"/>
              <a:ext cx="686890" cy="236223"/>
            </a:xfrm>
            <a:prstGeom prst="rect">
              <a:avLst/>
            </a:prstGeom>
          </p:spPr>
        </p:pic>
        <p:pic>
          <p:nvPicPr>
            <p:cNvPr id="16" name="object 16"/>
            <p:cNvPicPr/>
            <p:nvPr/>
          </p:nvPicPr>
          <p:blipFill>
            <a:blip r:embed="rId4" cstate="print"/>
            <a:stretch>
              <a:fillRect/>
            </a:stretch>
          </p:blipFill>
          <p:spPr>
            <a:xfrm>
              <a:off x="15270849" y="9893243"/>
              <a:ext cx="718501" cy="746150"/>
            </a:xfrm>
            <a:prstGeom prst="rect">
              <a:avLst/>
            </a:prstGeom>
          </p:spPr>
        </p:pic>
        <p:sp>
          <p:nvSpPr>
            <p:cNvPr id="17" name="object 17"/>
            <p:cNvSpPr/>
            <p:nvPr/>
          </p:nvSpPr>
          <p:spPr>
            <a:xfrm>
              <a:off x="17020633" y="9754676"/>
              <a:ext cx="0" cy="1076960"/>
            </a:xfrm>
            <a:custGeom>
              <a:avLst/>
              <a:gdLst/>
              <a:ahLst/>
              <a:cxnLst/>
              <a:rect l="l" t="t" r="r" b="b"/>
              <a:pathLst>
                <a:path h="1076959">
                  <a:moveTo>
                    <a:pt x="0" y="0"/>
                  </a:moveTo>
                  <a:lnTo>
                    <a:pt x="0" y="1076407"/>
                  </a:lnTo>
                </a:path>
              </a:pathLst>
            </a:custGeom>
            <a:ln w="16753">
              <a:solidFill>
                <a:srgbClr val="F0E23C"/>
              </a:solidFill>
            </a:ln>
          </p:spPr>
          <p:txBody>
            <a:bodyPr wrap="square" lIns="0" tIns="0" rIns="0" bIns="0" rtlCol="0"/>
            <a:lstStyle/>
            <a:p>
              <a:pPr defTabSz="554492"/>
              <a:endParaRPr sz="1092" kern="0">
                <a:solidFill>
                  <a:sysClr val="windowText" lastClr="000000"/>
                </a:solidFill>
              </a:endParaRPr>
            </a:p>
          </p:txBody>
        </p:sp>
      </p:grpSp>
      <p:sp>
        <p:nvSpPr>
          <p:cNvPr id="18" name="object 18"/>
          <p:cNvSpPr txBox="1">
            <a:spLocks noGrp="1"/>
          </p:cNvSpPr>
          <p:nvPr>
            <p:ph type="title"/>
          </p:nvPr>
        </p:nvSpPr>
        <p:spPr>
          <a:xfrm>
            <a:off x="4802183" y="2584801"/>
            <a:ext cx="7231818" cy="487579"/>
          </a:xfrm>
          <a:prstGeom prst="rect">
            <a:avLst/>
          </a:prstGeom>
        </p:spPr>
        <p:txBody>
          <a:bodyPr vert="horz" wrap="square" lIns="0" tIns="6931" rIns="0" bIns="0" rtlCol="0">
            <a:spAutoFit/>
          </a:bodyPr>
          <a:lstStyle/>
          <a:p>
            <a:pPr marL="7701" algn="r">
              <a:spcBef>
                <a:spcPts val="55"/>
              </a:spcBef>
            </a:pPr>
            <a:r>
              <a:rPr lang="es-ES" sz="3123">
                <a:solidFill>
                  <a:srgbClr val="FFFFFF"/>
                </a:solidFill>
              </a:rPr>
              <a:t>Estrategia d</a:t>
            </a:r>
            <a:r>
              <a:rPr sz="3123">
                <a:solidFill>
                  <a:srgbClr val="FFFFFF"/>
                </a:solidFill>
              </a:rPr>
              <a:t>e</a:t>
            </a:r>
            <a:r>
              <a:rPr sz="3123" spc="-94">
                <a:solidFill>
                  <a:srgbClr val="FFFFFF"/>
                </a:solidFill>
              </a:rPr>
              <a:t> </a:t>
            </a:r>
            <a:r>
              <a:rPr sz="3123">
                <a:solidFill>
                  <a:srgbClr val="FFFFFF"/>
                </a:solidFill>
              </a:rPr>
              <a:t>Inteligencia</a:t>
            </a:r>
            <a:r>
              <a:rPr sz="3123" spc="-91">
                <a:solidFill>
                  <a:srgbClr val="FFFFFF"/>
                </a:solidFill>
              </a:rPr>
              <a:t> </a:t>
            </a:r>
            <a:r>
              <a:rPr sz="3123">
                <a:solidFill>
                  <a:srgbClr val="FFFFFF"/>
                </a:solidFill>
              </a:rPr>
              <a:t>Artificial</a:t>
            </a:r>
            <a:r>
              <a:rPr sz="3123" spc="-91">
                <a:solidFill>
                  <a:srgbClr val="FFFFFF"/>
                </a:solidFill>
              </a:rPr>
              <a:t> </a:t>
            </a:r>
            <a:r>
              <a:rPr sz="3123" spc="-12">
                <a:solidFill>
                  <a:srgbClr val="FFFFFF"/>
                </a:solidFill>
              </a:rPr>
              <a:t>2024</a:t>
            </a:r>
            <a:endParaRPr sz="3123"/>
          </a:p>
        </p:txBody>
      </p:sp>
      <p:sp>
        <p:nvSpPr>
          <p:cNvPr id="19" name="Marcador de número de diapositiva 18">
            <a:extLst>
              <a:ext uri="{FF2B5EF4-FFF2-40B4-BE49-F238E27FC236}">
                <a16:creationId xmlns:a16="http://schemas.microsoft.com/office/drawing/2014/main" id="{FEB5EC92-3E4C-7445-7F68-086C1EA216CB}"/>
              </a:ext>
            </a:extLst>
          </p:cNvPr>
          <p:cNvSpPr>
            <a:spLocks noGrp="1"/>
          </p:cNvSpPr>
          <p:nvPr>
            <p:ph type="sldNum" sz="quarter" idx="7"/>
          </p:nvPr>
        </p:nvSpPr>
        <p:spPr>
          <a:xfrm>
            <a:off x="5323561" y="3867589"/>
            <a:ext cx="1700445" cy="168059"/>
          </a:xfrm>
        </p:spPr>
        <p:txBody>
          <a:bodyPr/>
          <a:lstStyle/>
          <a:p>
            <a:pPr defTabSz="554492"/>
            <a:fld id="{B6F15528-21DE-4FAA-801E-634DDDAF4B2B}" type="slidenum">
              <a:rPr lang="es-ES" sz="1092" kern="0">
                <a:solidFill>
                  <a:prstClr val="black">
                    <a:tint val="75000"/>
                  </a:prstClr>
                </a:solidFill>
              </a:rPr>
              <a:pPr defTabSz="554492"/>
              <a:t>1</a:t>
            </a:fld>
            <a:endParaRPr lang="es-ES" sz="1092" kern="0">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BD3DD-4810-E83D-0568-19363B2FF0C8}"/>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0037DF30-83EC-24B9-2402-8CF57E47AAA3}"/>
              </a:ext>
            </a:extLst>
          </p:cNvPr>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5314FB5B-B30C-F443-3F2E-3A36AAD531A7}"/>
              </a:ext>
            </a:extLst>
          </p:cNvPr>
          <p:cNvSpPr txBox="1"/>
          <p:nvPr/>
        </p:nvSpPr>
        <p:spPr>
          <a:xfrm>
            <a:off x="1258068" y="470710"/>
            <a:ext cx="9985843" cy="618861"/>
          </a:xfrm>
          <a:prstGeom prst="rect">
            <a:avLst/>
          </a:prstGeom>
        </p:spPr>
        <p:txBody>
          <a:bodyPr vert="horz" wrap="square" lIns="0" tIns="21564" rIns="0" bIns="0" rtlCol="0">
            <a:spAutoFit/>
          </a:bodyPr>
          <a:lstStyle/>
          <a:p>
            <a:pPr defTabSz="554492"/>
            <a:r>
              <a:rPr lang="es-ES" sz="1940" b="1" kern="0">
                <a:solidFill>
                  <a:prstClr val="white"/>
                </a:solidFill>
                <a:latin typeface="Rooney Pro"/>
              </a:rPr>
              <a:t>La quinta palanca es el impulso de la IA en el sector público, no sólo para mejorar los servicios a los ciudadanos sino como catalizador del cambio en el sector privado</a:t>
            </a:r>
          </a:p>
        </p:txBody>
      </p:sp>
      <p:sp>
        <p:nvSpPr>
          <p:cNvPr id="20" name="object 17">
            <a:extLst>
              <a:ext uri="{FF2B5EF4-FFF2-40B4-BE49-F238E27FC236}">
                <a16:creationId xmlns:a16="http://schemas.microsoft.com/office/drawing/2014/main" id="{4A73CD58-E66E-B10F-B837-C7C3F744878A}"/>
              </a:ext>
            </a:extLst>
          </p:cNvPr>
          <p:cNvSpPr txBox="1"/>
          <p:nvPr/>
        </p:nvSpPr>
        <p:spPr>
          <a:xfrm>
            <a:off x="440173" y="486126"/>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2</a:t>
            </a:r>
            <a:endParaRPr sz="3426" kern="0">
              <a:solidFill>
                <a:prstClr val="white"/>
              </a:solidFill>
              <a:latin typeface="Frutiger"/>
              <a:cs typeface="Frutiger"/>
            </a:endParaRPr>
          </a:p>
        </p:txBody>
      </p:sp>
      <p:sp>
        <p:nvSpPr>
          <p:cNvPr id="8" name="object 2">
            <a:extLst>
              <a:ext uri="{FF2B5EF4-FFF2-40B4-BE49-F238E27FC236}">
                <a16:creationId xmlns:a16="http://schemas.microsoft.com/office/drawing/2014/main" id="{A47AED4B-A866-1985-BDF6-9418AF54C822}"/>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chemeClr val="accent3">
              <a:lumMod val="75000"/>
            </a:schemeClr>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83DE3871-939D-E662-65ED-7F1A5A8D85DA}"/>
              </a:ext>
            </a:extLst>
          </p:cNvPr>
          <p:cNvSpPr/>
          <p:nvPr/>
        </p:nvSpPr>
        <p:spPr>
          <a:xfrm>
            <a:off x="428" y="0"/>
            <a:ext cx="12191166"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00B7CC"/>
          </a:solidFill>
        </p:spPr>
        <p:txBody>
          <a:bodyPr wrap="square" lIns="0" tIns="0" rIns="0" bIns="0" rtlCol="0"/>
          <a:lstStyle/>
          <a:p>
            <a:pPr defTabSz="554492"/>
            <a:endParaRPr sz="1455" kern="0">
              <a:solidFill>
                <a:sysClr val="windowText" lastClr="000000"/>
              </a:solidFill>
            </a:endParaRPr>
          </a:p>
        </p:txBody>
      </p:sp>
      <p:sp>
        <p:nvSpPr>
          <p:cNvPr id="26" name="Rectangle: Rounded Corners 4">
            <a:extLst>
              <a:ext uri="{FF2B5EF4-FFF2-40B4-BE49-F238E27FC236}">
                <a16:creationId xmlns:a16="http://schemas.microsoft.com/office/drawing/2014/main" id="{79FD258C-9B0D-CAE8-1274-F81402BB033E}"/>
              </a:ext>
            </a:extLst>
          </p:cNvPr>
          <p:cNvSpPr/>
          <p:nvPr/>
        </p:nvSpPr>
        <p:spPr>
          <a:xfrm>
            <a:off x="462987" y="1421749"/>
            <a:ext cx="2636117" cy="647709"/>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latin typeface="Arial" panose="020B0604020202020204" pitchFamily="34" charset="0"/>
              </a:rPr>
              <a:t>Convocatorias ya publicadas:</a:t>
            </a:r>
            <a:endParaRPr lang="es-ES" sz="1400" dirty="0">
              <a:solidFill>
                <a:srgbClr val="000000"/>
              </a:solidFill>
              <a:latin typeface="Arial" panose="020B0604020202020204" pitchFamily="34" charset="0"/>
            </a:endParaRPr>
          </a:p>
        </p:txBody>
      </p:sp>
      <p:sp>
        <p:nvSpPr>
          <p:cNvPr id="27" name="Rectangle 46">
            <a:extLst>
              <a:ext uri="{FF2B5EF4-FFF2-40B4-BE49-F238E27FC236}">
                <a16:creationId xmlns:a16="http://schemas.microsoft.com/office/drawing/2014/main" id="{89E12991-88C3-67A5-7B6E-A0BF59235D4D}"/>
              </a:ext>
            </a:extLst>
          </p:cNvPr>
          <p:cNvSpPr/>
          <p:nvPr/>
        </p:nvSpPr>
        <p:spPr>
          <a:xfrm>
            <a:off x="383894" y="2209418"/>
            <a:ext cx="11424212" cy="1970693"/>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Ciberseguridad (INCIBE):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15 M€  para fortalecimiento y mejora de capacidades de ciberseguridad y formación de profesionales en ciberseguridad en  medios de comunicación. </a:t>
            </a:r>
            <a:endPar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Compartición de datos: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2 M€ para desarrollo de productos y servicios destinados a espacios de datos de  medios de comunicación.</a:t>
            </a:r>
          </a:p>
          <a:p>
            <a:pPr marL="171450" lvl="0"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Espacios de datos: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8 M€ para desarrollo de plataformas tecnológicas de espacios de datos y casos de uso en el sector de medios de comunicación.</a:t>
            </a:r>
          </a:p>
          <a:p>
            <a:pPr marL="171450" lvl="0"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Inteligencia artificial: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10 M€ para la integración de IA en la cadena de valor de los medios de comunicación del sector editorial, dirigida a medianas y grandes empresas de tirada supraautonómica, que cuenten también con un medio digital</a:t>
            </a:r>
            <a:endPar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29" name="Rectangle: Rounded Corners 4">
            <a:extLst>
              <a:ext uri="{FF2B5EF4-FFF2-40B4-BE49-F238E27FC236}">
                <a16:creationId xmlns:a16="http://schemas.microsoft.com/office/drawing/2014/main" id="{9E8FF439-12A3-8666-32FC-211F8452F1F2}"/>
              </a:ext>
            </a:extLst>
          </p:cNvPr>
          <p:cNvSpPr/>
          <p:nvPr/>
        </p:nvSpPr>
        <p:spPr>
          <a:xfrm>
            <a:off x="462986" y="4438658"/>
            <a:ext cx="1497225" cy="347950"/>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latin typeface="Arial" panose="020B0604020202020204" pitchFamily="34" charset="0"/>
              </a:rPr>
              <a:t>Próximamente: </a:t>
            </a:r>
            <a:endParaRPr lang="es-ES" sz="1400" dirty="0">
              <a:solidFill>
                <a:srgbClr val="000000"/>
              </a:solidFill>
              <a:latin typeface="Arial" panose="020B0604020202020204" pitchFamily="34" charset="0"/>
            </a:endParaRPr>
          </a:p>
        </p:txBody>
      </p:sp>
      <p:sp>
        <p:nvSpPr>
          <p:cNvPr id="30" name="Rectangle 46">
            <a:extLst>
              <a:ext uri="{FF2B5EF4-FFF2-40B4-BE49-F238E27FC236}">
                <a16:creationId xmlns:a16="http://schemas.microsoft.com/office/drawing/2014/main" id="{1417E520-9999-7676-038B-673E17B23449}"/>
              </a:ext>
            </a:extLst>
          </p:cNvPr>
          <p:cNvSpPr/>
          <p:nvPr/>
        </p:nvSpPr>
        <p:spPr>
          <a:xfrm>
            <a:off x="462985" y="4854285"/>
            <a:ext cx="11424212" cy="121264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Red.es:</a:t>
            </a:r>
          </a:p>
          <a:p>
            <a:pPr marL="628650" lvl="1"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Convocatoria de ayudas dotada con 65 M€ para la transformación tecnológica de los medios impresos.</a:t>
            </a:r>
          </a:p>
          <a:p>
            <a:pPr marL="628650" lvl="1"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Convocatoria de ayudas dotada con 5 M€ para medios de pequeño tamaño.</a:t>
            </a:r>
          </a:p>
          <a:p>
            <a:pPr marL="171450" indent="-171450" algn="just">
              <a:spcBef>
                <a:spcPts val="3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Sociedad Española para la Transformación Tecnológica</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19,5 M€ en préstamos para proyectos de digitalización, difusión de contenidos y adopción de nuevas herramientas</a:t>
            </a:r>
          </a:p>
        </p:txBody>
      </p:sp>
      <p:sp>
        <p:nvSpPr>
          <p:cNvPr id="31" name="object 4">
            <a:extLst>
              <a:ext uri="{FF2B5EF4-FFF2-40B4-BE49-F238E27FC236}">
                <a16:creationId xmlns:a16="http://schemas.microsoft.com/office/drawing/2014/main" id="{D5FE8C76-367D-D953-4598-C8A9198607B6}"/>
              </a:ext>
            </a:extLst>
          </p:cNvPr>
          <p:cNvSpPr/>
          <p:nvPr/>
        </p:nvSpPr>
        <p:spPr>
          <a:xfrm>
            <a:off x="590497" y="347638"/>
            <a:ext cx="11601076"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32" name="object 15">
            <a:extLst>
              <a:ext uri="{FF2B5EF4-FFF2-40B4-BE49-F238E27FC236}">
                <a16:creationId xmlns:a16="http://schemas.microsoft.com/office/drawing/2014/main" id="{BD0AC468-093C-A35F-B01D-5A530DFDF6F9}"/>
              </a:ext>
            </a:extLst>
          </p:cNvPr>
          <p:cNvSpPr txBox="1"/>
          <p:nvPr/>
        </p:nvSpPr>
        <p:spPr>
          <a:xfrm>
            <a:off x="1242166" y="461331"/>
            <a:ext cx="9985843" cy="320318"/>
          </a:xfrm>
          <a:prstGeom prst="rect">
            <a:avLst/>
          </a:prstGeom>
        </p:spPr>
        <p:txBody>
          <a:bodyPr vert="horz" wrap="square" lIns="0" tIns="21564" rIns="0" bIns="0" rtlCol="0">
            <a:spAutoFit/>
          </a:bodyPr>
          <a:lstStyle/>
          <a:p>
            <a:pPr defTabSz="554492"/>
            <a:r>
              <a:rPr lang="es-ES" sz="1940" b="1" kern="0" dirty="0">
                <a:solidFill>
                  <a:prstClr val="white"/>
                </a:solidFill>
                <a:latin typeface="Rooney Pro"/>
              </a:rPr>
              <a:t>PLAN	 DE AYUDAS A LA DIGITALIZACIÓN DE MEDIOS DE COMUNICACIÓN</a:t>
            </a:r>
          </a:p>
        </p:txBody>
      </p:sp>
    </p:spTree>
    <p:extLst>
      <p:ext uri="{BB962C8B-B14F-4D97-AF65-F5344CB8AC3E}">
        <p14:creationId xmlns:p14="http://schemas.microsoft.com/office/powerpoint/2010/main" val="274712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8E21CA8-D58E-1A9F-1123-ADBB1DC35F7A}"/>
              </a:ext>
            </a:extLst>
          </p:cNvPr>
          <p:cNvSpPr>
            <a:spLocks noGrp="1"/>
          </p:cNvSpPr>
          <p:nvPr>
            <p:ph type="sldNum" sz="quarter" idx="7"/>
          </p:nvPr>
        </p:nvSpPr>
        <p:spPr>
          <a:xfrm>
            <a:off x="5323561" y="3867589"/>
            <a:ext cx="1700445" cy="168059"/>
          </a:xfrm>
        </p:spPr>
        <p:txBody>
          <a:bodyPr/>
          <a:lstStyle/>
          <a:p>
            <a:pPr defTabSz="554492"/>
            <a:fld id="{B6F15528-21DE-4FAA-801E-634DDDAF4B2B}" type="slidenum">
              <a:rPr lang="es-ES" sz="1092" kern="0">
                <a:solidFill>
                  <a:prstClr val="black">
                    <a:tint val="75000"/>
                  </a:prstClr>
                </a:solidFill>
              </a:rPr>
              <a:pPr defTabSz="554492"/>
              <a:t>11</a:t>
            </a:fld>
            <a:endParaRPr lang="es-ES" sz="1092" kern="0">
              <a:solidFill>
                <a:prstClr val="black">
                  <a:tint val="75000"/>
                </a:prstClr>
              </a:solidFill>
            </a:endParaRPr>
          </a:p>
        </p:txBody>
      </p:sp>
      <p:pic>
        <p:nvPicPr>
          <p:cNvPr id="6" name="Imagen 5" descr="Logotipo&#10;&#10;Descripción generada automáticamente">
            <a:extLst>
              <a:ext uri="{FF2B5EF4-FFF2-40B4-BE49-F238E27FC236}">
                <a16:creationId xmlns:a16="http://schemas.microsoft.com/office/drawing/2014/main" id="{BB0E5220-0E91-B8EA-6788-B630096B86A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6221" y="397249"/>
            <a:ext cx="10779559" cy="6063502"/>
          </a:xfrm>
          <a:prstGeom prst="rect">
            <a:avLst/>
          </a:prstGeom>
        </p:spPr>
      </p:pic>
    </p:spTree>
    <p:extLst>
      <p:ext uri="{BB962C8B-B14F-4D97-AF65-F5344CB8AC3E}">
        <p14:creationId xmlns:p14="http://schemas.microsoft.com/office/powerpoint/2010/main" val="49023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6 Conector recto">
            <a:extLst>
              <a:ext uri="{FF2B5EF4-FFF2-40B4-BE49-F238E27FC236}">
                <a16:creationId xmlns:a16="http://schemas.microsoft.com/office/drawing/2014/main" id="{A817500A-FD98-4EE3-9473-E34E5B4E61AE}"/>
              </a:ext>
            </a:extLst>
          </p:cNvPr>
          <p:cNvCxnSpPr>
            <a:cxnSpLocks/>
          </p:cNvCxnSpPr>
          <p:nvPr/>
        </p:nvCxnSpPr>
        <p:spPr>
          <a:xfrm>
            <a:off x="3434443" y="3677142"/>
            <a:ext cx="80408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7 Rectángulo">
            <a:extLst>
              <a:ext uri="{FF2B5EF4-FFF2-40B4-BE49-F238E27FC236}">
                <a16:creationId xmlns:a16="http://schemas.microsoft.com/office/drawing/2014/main" id="{FCE8B1EE-49F8-4E33-BEC9-35618979C0EA}"/>
              </a:ext>
            </a:extLst>
          </p:cNvPr>
          <p:cNvSpPr/>
          <p:nvPr/>
        </p:nvSpPr>
        <p:spPr>
          <a:xfrm>
            <a:off x="9630094" y="413679"/>
            <a:ext cx="241326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Arial" panose="020B0604020202020204" pitchFamily="34" charset="0"/>
                <a:cs typeface="Arial" panose="020B0604020202020204" pitchFamily="34" charset="0"/>
              </a:rPr>
              <a:t>16 de</a:t>
            </a:r>
            <a:r>
              <a:rPr kumimoji="0" lang="es-ES" sz="1600" b="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diciembre 2024</a:t>
            </a:r>
            <a:endParaRPr kumimoji="0" lang="es-ES" sz="1600" b="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1 Título">
            <a:extLst>
              <a:ext uri="{FF2B5EF4-FFF2-40B4-BE49-F238E27FC236}">
                <a16:creationId xmlns:a16="http://schemas.microsoft.com/office/drawing/2014/main" id="{14D80E98-CE9C-49AD-A9D4-C1DBAF481651}"/>
              </a:ext>
            </a:extLst>
          </p:cNvPr>
          <p:cNvSpPr txBox="1">
            <a:spLocks/>
          </p:cNvSpPr>
          <p:nvPr/>
        </p:nvSpPr>
        <p:spPr>
          <a:xfrm>
            <a:off x="4656667" y="2148283"/>
            <a:ext cx="6901298" cy="1486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r"/>
            <a:r>
              <a:rPr lang="es-ES" sz="3000" b="1" dirty="0"/>
              <a:t>Convocatoria Inteligencia Artificial en las Cadenas de Valor de los Medios de Comunicación</a:t>
            </a:r>
            <a:endParaRPr lang="es-ES" sz="2400" b="1" i="1" dirty="0"/>
          </a:p>
        </p:txBody>
      </p:sp>
      <p:sp>
        <p:nvSpPr>
          <p:cNvPr id="2" name="Rectangle 1">
            <a:extLst>
              <a:ext uri="{FF2B5EF4-FFF2-40B4-BE49-F238E27FC236}">
                <a16:creationId xmlns:a16="http://schemas.microsoft.com/office/drawing/2014/main" id="{7AE15360-6242-4319-8F8E-27B603D1A891}"/>
              </a:ext>
            </a:extLst>
          </p:cNvPr>
          <p:cNvSpPr/>
          <p:nvPr/>
        </p:nvSpPr>
        <p:spPr>
          <a:xfrm>
            <a:off x="406400" y="6290734"/>
            <a:ext cx="4250267" cy="56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Graphic 23">
            <a:extLst>
              <a:ext uri="{FF2B5EF4-FFF2-40B4-BE49-F238E27FC236}">
                <a16:creationId xmlns:a16="http://schemas.microsoft.com/office/drawing/2014/main" id="{500B10C2-8057-1889-63F8-884BEC9B8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0958" y="6244814"/>
            <a:ext cx="564642" cy="460800"/>
          </a:xfrm>
          <a:prstGeom prst="rect">
            <a:avLst/>
          </a:prstGeom>
        </p:spPr>
      </p:pic>
      <p:pic>
        <p:nvPicPr>
          <p:cNvPr id="11" name="Picture 10">
            <a:extLst>
              <a:ext uri="{FF2B5EF4-FFF2-40B4-BE49-F238E27FC236}">
                <a16:creationId xmlns:a16="http://schemas.microsoft.com/office/drawing/2014/main" id="{6B37B5CF-8D56-E77F-B0B5-ECDAAFAAB90C}"/>
              </a:ext>
            </a:extLst>
          </p:cNvPr>
          <p:cNvPicPr>
            <a:picLocks noChangeAspect="1"/>
          </p:cNvPicPr>
          <p:nvPr/>
        </p:nvPicPr>
        <p:blipFill>
          <a:blip r:embed="rId5"/>
          <a:stretch>
            <a:fillRect/>
          </a:stretch>
        </p:blipFill>
        <p:spPr>
          <a:xfrm>
            <a:off x="319121" y="6210618"/>
            <a:ext cx="1524000" cy="497941"/>
          </a:xfrm>
          <a:prstGeom prst="rect">
            <a:avLst/>
          </a:prstGeom>
        </p:spPr>
      </p:pic>
      <p:pic>
        <p:nvPicPr>
          <p:cNvPr id="12" name="Imagen 11">
            <a:extLst>
              <a:ext uri="{FF2B5EF4-FFF2-40B4-BE49-F238E27FC236}">
                <a16:creationId xmlns:a16="http://schemas.microsoft.com/office/drawing/2014/main" id="{844B5C4A-A789-9187-21CE-BF982B6A1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4968" y="6302075"/>
            <a:ext cx="2413267" cy="403539"/>
          </a:xfrm>
          <a:prstGeom prst="rect">
            <a:avLst/>
          </a:prstGeom>
        </p:spPr>
      </p:pic>
      <p:sp>
        <p:nvSpPr>
          <p:cNvPr id="3" name="1 Título">
            <a:extLst>
              <a:ext uri="{FF2B5EF4-FFF2-40B4-BE49-F238E27FC236}">
                <a16:creationId xmlns:a16="http://schemas.microsoft.com/office/drawing/2014/main" id="{78A6DF6D-293A-CCB8-CB60-65E09B1DBF23}"/>
              </a:ext>
            </a:extLst>
          </p:cNvPr>
          <p:cNvSpPr txBox="1">
            <a:spLocks/>
          </p:cNvSpPr>
          <p:nvPr/>
        </p:nvSpPr>
        <p:spPr>
          <a:xfrm>
            <a:off x="5263978" y="3634753"/>
            <a:ext cx="6293987"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r"/>
            <a:r>
              <a:rPr lang="es-ES" sz="1400" dirty="0">
                <a:solidFill>
                  <a:schemeClr val="accent5">
                    <a:lumMod val="75000"/>
                  </a:schemeClr>
                </a:solidFill>
              </a:rPr>
              <a:t>Subdirección General de Fomento y Regulación de la Inteligencia Artificial</a:t>
            </a:r>
            <a:endParaRPr lang="es-ES" sz="1100" i="1" dirty="0">
              <a:solidFill>
                <a:schemeClr val="accent5">
                  <a:lumMod val="75000"/>
                </a:schemeClr>
              </a:solidFill>
            </a:endParaRPr>
          </a:p>
        </p:txBody>
      </p:sp>
    </p:spTree>
    <p:extLst>
      <p:ext uri="{BB962C8B-B14F-4D97-AF65-F5344CB8AC3E}">
        <p14:creationId xmlns:p14="http://schemas.microsoft.com/office/powerpoint/2010/main" val="360726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5BF6AB-1C31-1A01-1904-04690C8534A5}"/>
            </a:ext>
          </a:extLst>
        </p:cNvPr>
        <p:cNvGrpSpPr/>
        <p:nvPr/>
      </p:nvGrpSpPr>
      <p:grpSpPr>
        <a:xfrm>
          <a:off x="0" y="0"/>
          <a:ext cx="0" cy="0"/>
          <a:chOff x="0" y="0"/>
          <a:chExt cx="0" cy="0"/>
        </a:xfrm>
      </p:grpSpPr>
      <p:cxnSp>
        <p:nvCxnSpPr>
          <p:cNvPr id="6" name="6 Conector recto">
            <a:extLst>
              <a:ext uri="{FF2B5EF4-FFF2-40B4-BE49-F238E27FC236}">
                <a16:creationId xmlns:a16="http://schemas.microsoft.com/office/drawing/2014/main" id="{5A69F0C6-9DA8-6374-A7F7-E9456DD8BD81}"/>
              </a:ext>
            </a:extLst>
          </p:cNvPr>
          <p:cNvCxnSpPr>
            <a:cxnSpLocks/>
          </p:cNvCxnSpPr>
          <p:nvPr/>
        </p:nvCxnSpPr>
        <p:spPr>
          <a:xfrm>
            <a:off x="3434443" y="3677142"/>
            <a:ext cx="80408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7 Rectángulo">
            <a:extLst>
              <a:ext uri="{FF2B5EF4-FFF2-40B4-BE49-F238E27FC236}">
                <a16:creationId xmlns:a16="http://schemas.microsoft.com/office/drawing/2014/main" id="{03099A4C-22FD-E4A1-146E-189576415153}"/>
              </a:ext>
            </a:extLst>
          </p:cNvPr>
          <p:cNvSpPr/>
          <p:nvPr/>
        </p:nvSpPr>
        <p:spPr>
          <a:xfrm>
            <a:off x="9630094" y="413679"/>
            <a:ext cx="241326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Arial" panose="020B0604020202020204" pitchFamily="34" charset="0"/>
                <a:cs typeface="Arial" panose="020B0604020202020204" pitchFamily="34" charset="0"/>
              </a:rPr>
              <a:t>16 de</a:t>
            </a:r>
            <a:r>
              <a:rPr kumimoji="0" lang="es-ES" sz="1600" b="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diciembre 2024</a:t>
            </a:r>
            <a:endParaRPr kumimoji="0" lang="es-ES" sz="1600" b="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1 Título">
            <a:extLst>
              <a:ext uri="{FF2B5EF4-FFF2-40B4-BE49-F238E27FC236}">
                <a16:creationId xmlns:a16="http://schemas.microsoft.com/office/drawing/2014/main" id="{287FAB3A-B273-C18C-5E65-4C292B9F9732}"/>
              </a:ext>
            </a:extLst>
          </p:cNvPr>
          <p:cNvSpPr txBox="1">
            <a:spLocks/>
          </p:cNvSpPr>
          <p:nvPr/>
        </p:nvSpPr>
        <p:spPr>
          <a:xfrm>
            <a:off x="4656667" y="2833735"/>
            <a:ext cx="6901298" cy="80101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r"/>
            <a:br>
              <a:rPr lang="es-ES" sz="3000" b="1" dirty="0"/>
            </a:br>
            <a:r>
              <a:rPr lang="es-ES" sz="3000" b="1" dirty="0"/>
              <a:t>Características de la convocatoria</a:t>
            </a:r>
            <a:endParaRPr lang="es-ES" sz="2400" b="1" i="1" dirty="0"/>
          </a:p>
        </p:txBody>
      </p:sp>
      <p:sp>
        <p:nvSpPr>
          <p:cNvPr id="2" name="Rectangle 1">
            <a:extLst>
              <a:ext uri="{FF2B5EF4-FFF2-40B4-BE49-F238E27FC236}">
                <a16:creationId xmlns:a16="http://schemas.microsoft.com/office/drawing/2014/main" id="{799865BC-D7ED-B4A8-A201-AF127A8F34B2}"/>
              </a:ext>
            </a:extLst>
          </p:cNvPr>
          <p:cNvSpPr/>
          <p:nvPr/>
        </p:nvSpPr>
        <p:spPr>
          <a:xfrm>
            <a:off x="406400" y="6290734"/>
            <a:ext cx="4250267" cy="56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Graphic 23">
            <a:extLst>
              <a:ext uri="{FF2B5EF4-FFF2-40B4-BE49-F238E27FC236}">
                <a16:creationId xmlns:a16="http://schemas.microsoft.com/office/drawing/2014/main" id="{373DB1B1-FCBC-7BE5-EE26-DCDFE6907E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0958" y="6244814"/>
            <a:ext cx="564642" cy="460800"/>
          </a:xfrm>
          <a:prstGeom prst="rect">
            <a:avLst/>
          </a:prstGeom>
        </p:spPr>
      </p:pic>
      <p:pic>
        <p:nvPicPr>
          <p:cNvPr id="11" name="Picture 10">
            <a:extLst>
              <a:ext uri="{FF2B5EF4-FFF2-40B4-BE49-F238E27FC236}">
                <a16:creationId xmlns:a16="http://schemas.microsoft.com/office/drawing/2014/main" id="{84201F8B-6307-77E1-4022-644B43440A71}"/>
              </a:ext>
            </a:extLst>
          </p:cNvPr>
          <p:cNvPicPr>
            <a:picLocks noChangeAspect="1"/>
          </p:cNvPicPr>
          <p:nvPr/>
        </p:nvPicPr>
        <p:blipFill>
          <a:blip r:embed="rId5"/>
          <a:stretch>
            <a:fillRect/>
          </a:stretch>
        </p:blipFill>
        <p:spPr>
          <a:xfrm>
            <a:off x="319121" y="6210618"/>
            <a:ext cx="1524000" cy="497941"/>
          </a:xfrm>
          <a:prstGeom prst="rect">
            <a:avLst/>
          </a:prstGeom>
        </p:spPr>
      </p:pic>
      <p:pic>
        <p:nvPicPr>
          <p:cNvPr id="12" name="Imagen 11">
            <a:extLst>
              <a:ext uri="{FF2B5EF4-FFF2-40B4-BE49-F238E27FC236}">
                <a16:creationId xmlns:a16="http://schemas.microsoft.com/office/drawing/2014/main" id="{114DC2CF-36C9-F29E-740C-634D577B4A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4968" y="6302075"/>
            <a:ext cx="2413267" cy="403539"/>
          </a:xfrm>
          <a:prstGeom prst="rect">
            <a:avLst/>
          </a:prstGeom>
        </p:spPr>
      </p:pic>
    </p:spTree>
    <p:extLst>
      <p:ext uri="{BB962C8B-B14F-4D97-AF65-F5344CB8AC3E}">
        <p14:creationId xmlns:p14="http://schemas.microsoft.com/office/powerpoint/2010/main" val="129579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85B27-A4BE-532F-3ED7-52BEC0B5FA4E}"/>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14</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3AFD0534-77AF-F925-23BA-C2646D49B299}"/>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Objeto de la convocatoria y normativa aplicable</a:t>
            </a:r>
          </a:p>
        </p:txBody>
      </p:sp>
      <p:sp>
        <p:nvSpPr>
          <p:cNvPr id="52" name="Rectangle 51">
            <a:extLst>
              <a:ext uri="{FF2B5EF4-FFF2-40B4-BE49-F238E27FC236}">
                <a16:creationId xmlns:a16="http://schemas.microsoft.com/office/drawing/2014/main" id="{5B39E53E-84CF-F7EC-A643-AA945A679241}"/>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5EE51E7D-DEDC-85D5-77D8-AC8DD3AFE61E}"/>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7DEE27E1-3C37-FAD3-5E1C-9E6F13455F47}"/>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D010F4E9-D8D7-8B28-43BA-89B672FC8BC2}"/>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70FDA68A-99F8-EE1B-4FED-E431E2200931}"/>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A8C0E8C2-02E6-052C-5B06-CD9994BC5F73}"/>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20E64D88-5067-4BC5-8699-4C3F0CF5910A}"/>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Rounded Corners 4">
            <a:extLst>
              <a:ext uri="{FF2B5EF4-FFF2-40B4-BE49-F238E27FC236}">
                <a16:creationId xmlns:a16="http://schemas.microsoft.com/office/drawing/2014/main" id="{59FA0DD8-58C0-31B9-5A56-AFE90CC75BBA}"/>
              </a:ext>
            </a:extLst>
          </p:cNvPr>
          <p:cNvSpPr/>
          <p:nvPr/>
        </p:nvSpPr>
        <p:spPr>
          <a:xfrm>
            <a:off x="462987" y="1617696"/>
            <a:ext cx="11424213" cy="647709"/>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rPr>
              <a:t>La </a:t>
            </a:r>
            <a:r>
              <a:rPr lang="es-ES" sz="1400" b="1" dirty="0">
                <a:solidFill>
                  <a:srgbClr val="000000"/>
                </a:solidFill>
              </a:rPr>
              <a:t>Orden TDF/1494/2024, de 23 de diciembre,</a:t>
            </a:r>
            <a:r>
              <a:rPr lang="es-ES" sz="1400" i="0" dirty="0">
                <a:solidFill>
                  <a:srgbClr val="000000"/>
                </a:solidFill>
                <a:effectLst/>
              </a:rPr>
              <a:t> establece las bases reguladoras y convoca la concesión de ayudas para la integración de inteligencia artificial en las cadenas de valor de medios de comunicación</a:t>
            </a:r>
            <a:endParaRPr lang="es-ES" sz="1400" dirty="0">
              <a:solidFill>
                <a:srgbClr val="000000"/>
              </a:solidFill>
            </a:endParaRPr>
          </a:p>
        </p:txBody>
      </p:sp>
      <p:sp>
        <p:nvSpPr>
          <p:cNvPr id="11" name="Rectangle 10">
            <a:extLst>
              <a:ext uri="{FF2B5EF4-FFF2-40B4-BE49-F238E27FC236}">
                <a16:creationId xmlns:a16="http://schemas.microsoft.com/office/drawing/2014/main" id="{2EF65ADB-0A6C-30A6-7713-60126A5E6BDF}"/>
              </a:ext>
            </a:extLst>
          </p:cNvPr>
          <p:cNvSpPr/>
          <p:nvPr/>
        </p:nvSpPr>
        <p:spPr>
          <a:xfrm>
            <a:off x="462987" y="2858073"/>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6AE87062-4644-489D-2707-B684A623DB2D}"/>
              </a:ext>
            </a:extLst>
          </p:cNvPr>
          <p:cNvSpPr/>
          <p:nvPr/>
        </p:nvSpPr>
        <p:spPr>
          <a:xfrm>
            <a:off x="489942" y="3917020"/>
            <a:ext cx="11424213" cy="440796"/>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b="1" dirty="0">
                <a:solidFill>
                  <a:srgbClr val="000000"/>
                </a:solidFill>
                <a:latin typeface="Arial" panose="020B0604020202020204" pitchFamily="34" charset="0"/>
              </a:rPr>
              <a:t>Normativa aplicable</a:t>
            </a:r>
          </a:p>
        </p:txBody>
      </p:sp>
      <p:sp>
        <p:nvSpPr>
          <p:cNvPr id="47" name="Rectangle 46">
            <a:extLst>
              <a:ext uri="{FF2B5EF4-FFF2-40B4-BE49-F238E27FC236}">
                <a16:creationId xmlns:a16="http://schemas.microsoft.com/office/drawing/2014/main" id="{85EB367F-276A-9AEF-D6EE-09C9551D5E8F}"/>
              </a:ext>
            </a:extLst>
          </p:cNvPr>
          <p:cNvSpPr/>
          <p:nvPr/>
        </p:nvSpPr>
        <p:spPr>
          <a:xfrm>
            <a:off x="383894" y="2265405"/>
            <a:ext cx="11424212" cy="1422882"/>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t>Esta orden tiene por objeto establecer las bases reguladoras para la concesión de ayudas, </a:t>
            </a:r>
            <a:r>
              <a:rPr lang="es-ES" sz="1400" b="1" dirty="0"/>
              <a:t>en régimen de concurrencia competitiva</a:t>
            </a:r>
            <a:r>
              <a:rPr lang="es-ES" sz="1400" dirty="0"/>
              <a:t>, destinadas a financiar proyectos de </a:t>
            </a:r>
            <a:r>
              <a:rPr lang="es-ES" sz="1400" b="1" dirty="0"/>
              <a:t>desarrollo experimental con amplia difusión de resultados</a:t>
            </a:r>
            <a:r>
              <a:rPr lang="es-ES" sz="1400" dirty="0"/>
              <a:t>.</a:t>
            </a:r>
          </a:p>
          <a:p>
            <a:pPr marL="171450" lvl="0" indent="-171450" algn="just">
              <a:spcBef>
                <a:spcPts val="300"/>
              </a:spcBef>
              <a:buFont typeface="Courier New" panose="02070309020205020404" pitchFamily="49" charset="0"/>
              <a:buChar char="o"/>
              <a:defRPr/>
            </a:pPr>
            <a:r>
              <a:rPr lang="es-ES" sz="1400" dirty="0"/>
              <a:t>Las ayudas tendrán foco en el despliegue de inteligencia artificial en </a:t>
            </a:r>
            <a:r>
              <a:rPr lang="es-ES" sz="1400" b="1" dirty="0"/>
              <a:t>medios de comunicación cuya cobertura sea supraautonómica</a:t>
            </a:r>
            <a:r>
              <a:rPr lang="es-ES" sz="1400" dirty="0"/>
              <a:t>.</a:t>
            </a:r>
          </a:p>
          <a:p>
            <a:pPr marL="171450" lvl="0" indent="-171450" algn="just">
              <a:spcBef>
                <a:spcPts val="300"/>
              </a:spcBef>
              <a:buFont typeface="Courier New" panose="02070309020205020404" pitchFamily="49" charset="0"/>
              <a:buChar char="o"/>
              <a:defRPr/>
            </a:pPr>
            <a:r>
              <a:rPr lang="es-ES" sz="1400" dirty="0"/>
              <a:t>Los proyectos deberán, por tanto, tener como </a:t>
            </a:r>
            <a:r>
              <a:rPr lang="es-ES" sz="1400" b="1" dirty="0"/>
              <a:t>instrumento fundamental de desarrollo la inteligencia artificial</a:t>
            </a:r>
            <a:r>
              <a:rPr lang="es-ES" sz="1400" dirty="0"/>
              <a:t>, de acuerdo con los hitos asociados al Componente 16 Reforma 1 del </a:t>
            </a:r>
            <a:r>
              <a:rPr lang="es-ES" sz="1400" b="1" dirty="0"/>
              <a:t>Plan de Recuperación Transformación y Resiliencia</a:t>
            </a:r>
            <a:endPar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46">
            <a:extLst>
              <a:ext uri="{FF2B5EF4-FFF2-40B4-BE49-F238E27FC236}">
                <a16:creationId xmlns:a16="http://schemas.microsoft.com/office/drawing/2014/main" id="{E0B8F5C5-B9A4-9043-6CAE-AF0FE49AA5C8}"/>
              </a:ext>
            </a:extLst>
          </p:cNvPr>
          <p:cNvSpPr/>
          <p:nvPr/>
        </p:nvSpPr>
        <p:spPr>
          <a:xfrm>
            <a:off x="383894" y="4449193"/>
            <a:ext cx="11424212" cy="1496976"/>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hlinkClick r:id="rId2"/>
              </a:rPr>
              <a:t>Orden TDF/1494/2024, de 23 de diciembre</a:t>
            </a:r>
            <a:r>
              <a:rPr lang="es-ES" sz="1400" dirty="0"/>
              <a:t>.</a:t>
            </a:r>
          </a:p>
          <a:p>
            <a:pPr marL="171450" lvl="0" indent="-171450" algn="just">
              <a:spcBef>
                <a:spcPts val="300"/>
              </a:spcBef>
              <a:buFont typeface="Courier New" panose="02070309020205020404" pitchFamily="49" charset="0"/>
              <a:buChar char="o"/>
              <a:defRPr/>
            </a:pPr>
            <a:r>
              <a:rPr lang="es-ES" sz="1400" dirty="0">
                <a:hlinkClick r:id="rId3"/>
              </a:rPr>
              <a:t>Ley 38/2003, de 17 de noviembre, General de Subvenciones</a:t>
            </a:r>
            <a:endParaRPr lang="es-ES" sz="1400" dirty="0"/>
          </a:p>
          <a:p>
            <a:pPr marL="171450" lvl="0" indent="-171450" algn="just">
              <a:spcBef>
                <a:spcPts val="300"/>
              </a:spcBef>
              <a:buFont typeface="Courier New" panose="02070309020205020404" pitchFamily="49" charset="0"/>
              <a:buChar char="o"/>
              <a:defRPr/>
            </a:pPr>
            <a:r>
              <a:rPr lang="es-ES" sz="1400" dirty="0">
                <a:hlinkClick r:id="rId4"/>
              </a:rPr>
              <a:t>Ley 39/2015, de 1 de octubre, del Procedimiento Administrativo Común de las Administraciones Públicas.</a:t>
            </a:r>
            <a:endParaRPr lang="es-ES" sz="1400" dirty="0"/>
          </a:p>
          <a:p>
            <a:pPr marL="171450" lvl="0" indent="-171450" algn="just">
              <a:spcBef>
                <a:spcPts val="300"/>
              </a:spcBef>
              <a:buFont typeface="Courier New" panose="02070309020205020404" pitchFamily="49" charset="0"/>
              <a:buChar char="o"/>
              <a:defRPr/>
            </a:pPr>
            <a:r>
              <a:rPr lang="es-ES" sz="1400" dirty="0">
                <a:hlinkClick r:id="rId5"/>
              </a:rPr>
              <a:t>Real Decreto-ley 36/2020, de 30 de diciembre, por el que se aprueban medidas urgentes para la modernización de la Administración Pública y para la ejecución del Plan de Recuperación, Transformación y Resiliencia.</a:t>
            </a:r>
            <a:endParaRPr lang="es-ES" sz="1400" dirty="0"/>
          </a:p>
          <a:p>
            <a:pPr marL="171450" lvl="0" indent="-171450" algn="just">
              <a:spcBef>
                <a:spcPts val="300"/>
              </a:spcBef>
              <a:buFont typeface="Courier New" panose="02070309020205020404" pitchFamily="49" charset="0"/>
              <a:buChar char="o"/>
              <a:defRPr/>
            </a:pPr>
            <a:r>
              <a:rPr lang="es-ES" sz="1400" dirty="0"/>
              <a:t>Resto de normativa referenciada en el artículo 2 de la Orden TDF/1494/2024, de 23 de diciembre</a:t>
            </a:r>
          </a:p>
        </p:txBody>
      </p:sp>
    </p:spTree>
    <p:extLst>
      <p:ext uri="{BB962C8B-B14F-4D97-AF65-F5344CB8AC3E}">
        <p14:creationId xmlns:p14="http://schemas.microsoft.com/office/powerpoint/2010/main" val="372847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7BBBD-0D7F-263E-0828-8733A498C0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1850F-0B94-99CF-916A-303BB924EEDE}"/>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15</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FB792E44-15AC-DEC6-E71F-2BDD43834A09}"/>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Beneficiarios</a:t>
            </a:r>
          </a:p>
        </p:txBody>
      </p:sp>
      <p:sp>
        <p:nvSpPr>
          <p:cNvPr id="52" name="Rectangle 51">
            <a:extLst>
              <a:ext uri="{FF2B5EF4-FFF2-40B4-BE49-F238E27FC236}">
                <a16:creationId xmlns:a16="http://schemas.microsoft.com/office/drawing/2014/main" id="{C7CE7F65-6B4F-A95C-A219-62A933EE83D4}"/>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26E104A0-7E4C-4C71-1F09-2EB0E3825785}"/>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11C799CD-145E-28A9-3980-42B862B423F6}"/>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BC35B333-3803-9287-88C0-749B0E94E907}"/>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113D1052-331F-4749-3492-E31559EBF517}"/>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9447B312-3DC2-8DB7-A03D-06BED907F0AF}"/>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5D3E1E7B-D63D-A3AB-1358-4DADF8458C71}"/>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angle 10">
            <a:extLst>
              <a:ext uri="{FF2B5EF4-FFF2-40B4-BE49-F238E27FC236}">
                <a16:creationId xmlns:a16="http://schemas.microsoft.com/office/drawing/2014/main" id="{7F846B9A-8E31-3A21-938D-CB1B1BFE4C9B}"/>
              </a:ext>
            </a:extLst>
          </p:cNvPr>
          <p:cNvSpPr/>
          <p:nvPr/>
        </p:nvSpPr>
        <p:spPr>
          <a:xfrm>
            <a:off x="462987" y="2858073"/>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EA0ADB6E-3A48-987F-2E3F-703212922370}"/>
              </a:ext>
            </a:extLst>
          </p:cNvPr>
          <p:cNvGraphicFramePr>
            <a:graphicFrameLocks noGrp="1"/>
          </p:cNvGraphicFramePr>
          <p:nvPr>
            <p:extLst>
              <p:ext uri="{D42A27DB-BD31-4B8C-83A1-F6EECF244321}">
                <p14:modId xmlns:p14="http://schemas.microsoft.com/office/powerpoint/2010/main" val="307970119"/>
              </p:ext>
            </p:extLst>
          </p:nvPr>
        </p:nvGraphicFramePr>
        <p:xfrm>
          <a:off x="368706" y="1585689"/>
          <a:ext cx="11436117" cy="3926840"/>
        </p:xfrm>
        <a:graphic>
          <a:graphicData uri="http://schemas.openxmlformats.org/drawingml/2006/table">
            <a:tbl>
              <a:tblPr bandRow="1">
                <a:tableStyleId>{5C22544A-7EE6-4342-B048-85BDC9FD1C3A}</a:tableStyleId>
              </a:tblPr>
              <a:tblGrid>
                <a:gridCol w="2209737">
                  <a:extLst>
                    <a:ext uri="{9D8B030D-6E8A-4147-A177-3AD203B41FA5}">
                      <a16:colId xmlns:a16="http://schemas.microsoft.com/office/drawing/2014/main" val="3652164473"/>
                    </a:ext>
                  </a:extLst>
                </a:gridCol>
                <a:gridCol w="4341341">
                  <a:extLst>
                    <a:ext uri="{9D8B030D-6E8A-4147-A177-3AD203B41FA5}">
                      <a16:colId xmlns:a16="http://schemas.microsoft.com/office/drawing/2014/main" val="1388911902"/>
                    </a:ext>
                  </a:extLst>
                </a:gridCol>
                <a:gridCol w="4885039">
                  <a:extLst>
                    <a:ext uri="{9D8B030D-6E8A-4147-A177-3AD203B41FA5}">
                      <a16:colId xmlns:a16="http://schemas.microsoft.com/office/drawing/2014/main" val="2622995376"/>
                    </a:ext>
                  </a:extLst>
                </a:gridCol>
              </a:tblGrid>
              <a:tr h="370840">
                <a:tc>
                  <a:txBody>
                    <a:bodyPr/>
                    <a:lstStyle/>
                    <a:p>
                      <a:r>
                        <a:rPr lang="es-ES" sz="1400" dirty="0"/>
                        <a:t>Ejecución</a:t>
                      </a:r>
                    </a:p>
                  </a:txBody>
                  <a:tcPr/>
                </a:tc>
                <a:tc gridSpan="2">
                  <a:txBody>
                    <a:bodyPr/>
                    <a:lstStyle/>
                    <a:p>
                      <a:pPr algn="ctr"/>
                      <a:r>
                        <a:rPr lang="es-ES" sz="1400" dirty="0"/>
                        <a:t>Individual: Un único beneficiario por proyecto</a:t>
                      </a:r>
                    </a:p>
                  </a:txBody>
                  <a:tcPr/>
                </a:tc>
                <a:tc hMerge="1">
                  <a:txBody>
                    <a:bodyPr/>
                    <a:lstStyle/>
                    <a:p>
                      <a:pPr algn="ctr"/>
                      <a:endParaRPr lang="es-ES" dirty="0"/>
                    </a:p>
                  </a:txBody>
                  <a:tcPr/>
                </a:tc>
                <a:extLst>
                  <a:ext uri="{0D108BD9-81ED-4DB2-BD59-A6C34878D82A}">
                    <a16:rowId xmlns:a16="http://schemas.microsoft.com/office/drawing/2014/main" val="4192122257"/>
                  </a:ext>
                </a:extLst>
              </a:tr>
              <a:tr h="370840">
                <a:tc>
                  <a:txBody>
                    <a:bodyPr/>
                    <a:lstStyle/>
                    <a:p>
                      <a:r>
                        <a:rPr lang="es-ES" sz="1400" dirty="0"/>
                        <a:t>Tipos de entidades</a:t>
                      </a:r>
                    </a:p>
                  </a:txBody>
                  <a:tcPr/>
                </a:tc>
                <a:tc>
                  <a:txBody>
                    <a:bodyPr/>
                    <a:lstStyle/>
                    <a:p>
                      <a:pPr algn="ctr"/>
                      <a:r>
                        <a:rPr lang="es-ES" sz="1400" dirty="0"/>
                        <a:t>Empresas privadas de medios de comunicación</a:t>
                      </a:r>
                    </a:p>
                  </a:txBody>
                  <a:tcPr/>
                </a:tc>
                <a:tc>
                  <a:txBody>
                    <a:bodyPr/>
                    <a:lstStyle/>
                    <a:p>
                      <a:pPr algn="ctr"/>
                      <a:r>
                        <a:rPr lang="es-ES" sz="1400" dirty="0"/>
                        <a:t>Grupos empresariales vinculados al sector de los medios de comunicación</a:t>
                      </a:r>
                    </a:p>
                  </a:txBody>
                  <a:tcPr/>
                </a:tc>
                <a:extLst>
                  <a:ext uri="{0D108BD9-81ED-4DB2-BD59-A6C34878D82A}">
                    <a16:rowId xmlns:a16="http://schemas.microsoft.com/office/drawing/2014/main" val="735654379"/>
                  </a:ext>
                </a:extLst>
              </a:tr>
              <a:tr h="370840">
                <a:tc rowSpan="4">
                  <a:txBody>
                    <a:bodyPr/>
                    <a:lstStyle/>
                    <a:p>
                      <a:r>
                        <a:rPr lang="es-ES" sz="1400" dirty="0"/>
                        <a:t>Requisitos del beneficiario</a:t>
                      </a:r>
                    </a:p>
                  </a:txBody>
                  <a:tcPr/>
                </a:tc>
                <a:tc gridSpan="2">
                  <a:txBody>
                    <a:bodyPr/>
                    <a:lstStyle/>
                    <a:p>
                      <a:pPr algn="l"/>
                      <a:r>
                        <a:rPr lang="es-ES" sz="1400" dirty="0"/>
                        <a:t>Medianas y grandes empresas con establecimiento válidamente constituido en España</a:t>
                      </a:r>
                    </a:p>
                  </a:txBody>
                  <a:tcPr/>
                </a:tc>
                <a:tc hMerge="1">
                  <a:txBody>
                    <a:bodyPr/>
                    <a:lstStyle/>
                    <a:p>
                      <a:endParaRPr lang="es-ES" dirty="0"/>
                    </a:p>
                  </a:txBody>
                  <a:tcPr/>
                </a:tc>
                <a:extLst>
                  <a:ext uri="{0D108BD9-81ED-4DB2-BD59-A6C34878D82A}">
                    <a16:rowId xmlns:a16="http://schemas.microsoft.com/office/drawing/2014/main" val="2641311301"/>
                  </a:ext>
                </a:extLst>
              </a:tr>
              <a:tr h="370840">
                <a:tc vMerge="1">
                  <a:txBody>
                    <a:bodyPr/>
                    <a:lstStyle/>
                    <a:p>
                      <a:endParaRPr lang="es-ES" dirty="0"/>
                    </a:p>
                  </a:txBody>
                  <a:tcPr/>
                </a:tc>
                <a:tc gridSpan="2">
                  <a:txBody>
                    <a:bodyPr/>
                    <a:lstStyle/>
                    <a:p>
                      <a:pPr algn="l"/>
                      <a:r>
                        <a:rPr lang="es-ES" sz="1400" dirty="0"/>
                        <a:t>Ámbito de cobertura supraautonómico: el espacio geográfico en el que se distribuye el diario o las publicaciones impresas comprende el territorio de más de dos comunidades autónomas</a:t>
                      </a:r>
                    </a:p>
                  </a:txBody>
                  <a:tcPr/>
                </a:tc>
                <a:tc hMerge="1">
                  <a:txBody>
                    <a:bodyPr/>
                    <a:lstStyle/>
                    <a:p>
                      <a:endParaRPr lang="es-ES" dirty="0"/>
                    </a:p>
                  </a:txBody>
                  <a:tcPr/>
                </a:tc>
                <a:extLst>
                  <a:ext uri="{0D108BD9-81ED-4DB2-BD59-A6C34878D82A}">
                    <a16:rowId xmlns:a16="http://schemas.microsoft.com/office/drawing/2014/main" val="2690371257"/>
                  </a:ext>
                </a:extLst>
              </a:tr>
              <a:tr h="370840">
                <a:tc vMerge="1">
                  <a:txBody>
                    <a:bodyPr/>
                    <a:lstStyle/>
                    <a:p>
                      <a:endParaRPr lang="es-ES" dirty="0"/>
                    </a:p>
                  </a:txBody>
                  <a:tcPr/>
                </a:tc>
                <a:tc gridSpan="2">
                  <a:txBody>
                    <a:bodyPr/>
                    <a:lstStyle/>
                    <a:p>
                      <a:pPr algn="l"/>
                      <a:r>
                        <a:rPr lang="es-ES" sz="1400" dirty="0"/>
                        <a:t>CNAE 5813 - Edición de periódicos</a:t>
                      </a:r>
                    </a:p>
                  </a:txBody>
                  <a:tcPr/>
                </a:tc>
                <a:tc hMerge="1">
                  <a:txBody>
                    <a:bodyPr/>
                    <a:lstStyle/>
                    <a:p>
                      <a:endParaRPr lang="es-ES" dirty="0"/>
                    </a:p>
                  </a:txBody>
                  <a:tcPr/>
                </a:tc>
                <a:extLst>
                  <a:ext uri="{0D108BD9-81ED-4DB2-BD59-A6C34878D82A}">
                    <a16:rowId xmlns:a16="http://schemas.microsoft.com/office/drawing/2014/main" val="1286176712"/>
                  </a:ext>
                </a:extLst>
              </a:tr>
              <a:tr h="370840">
                <a:tc vMerge="1">
                  <a:txBody>
                    <a:bodyPr/>
                    <a:lstStyle/>
                    <a:p>
                      <a:endParaRPr lang="es-ES" dirty="0"/>
                    </a:p>
                  </a:txBody>
                  <a:tcPr/>
                </a:tc>
                <a:tc gridSpan="2">
                  <a:txBody>
                    <a:bodyPr/>
                    <a:lstStyle/>
                    <a:p>
                      <a:pPr algn="l"/>
                      <a:r>
                        <a:rPr lang="es-ES" sz="1400" dirty="0"/>
                        <a:t>Los establecidos en la Ley General de Subvenciones y demás normativa nacional y comunitaria aplicable.</a:t>
                      </a:r>
                    </a:p>
                  </a:txBody>
                  <a:tcPr/>
                </a:tc>
                <a:tc hMerge="1">
                  <a:txBody>
                    <a:bodyPr/>
                    <a:lstStyle/>
                    <a:p>
                      <a:endParaRPr lang="es-ES" dirty="0"/>
                    </a:p>
                  </a:txBody>
                  <a:tcPr/>
                </a:tc>
                <a:extLst>
                  <a:ext uri="{0D108BD9-81ED-4DB2-BD59-A6C34878D82A}">
                    <a16:rowId xmlns:a16="http://schemas.microsoft.com/office/drawing/2014/main" val="882991304"/>
                  </a:ext>
                </a:extLst>
              </a:tr>
              <a:tr h="370840">
                <a:tc rowSpan="3">
                  <a:txBody>
                    <a:bodyPr/>
                    <a:lstStyle/>
                    <a:p>
                      <a:r>
                        <a:rPr lang="es-ES" sz="1400" dirty="0"/>
                        <a:t>Requisitos del proyecto</a:t>
                      </a:r>
                    </a:p>
                  </a:txBody>
                  <a:tcPr/>
                </a:tc>
                <a:tc gridSpan="2">
                  <a:txBody>
                    <a:bodyPr/>
                    <a:lstStyle/>
                    <a:p>
                      <a:pPr algn="l"/>
                      <a:r>
                        <a:rPr lang="es-ES" sz="1400" dirty="0"/>
                        <a:t>Las actividades financiadas deben contribuir al desarrollo de modelos de negocio y mejora de la eficiencia del sector de medios de comunicación basado en la integración de modelos de inteligencia artificial en las cadenas de valor </a:t>
                      </a:r>
                    </a:p>
                  </a:txBody>
                  <a:tcPr/>
                </a:tc>
                <a:tc hMerge="1">
                  <a:txBody>
                    <a:bodyPr/>
                    <a:lstStyle/>
                    <a:p>
                      <a:endParaRPr lang="es-ES"/>
                    </a:p>
                  </a:txBody>
                  <a:tcPr/>
                </a:tc>
                <a:extLst>
                  <a:ext uri="{0D108BD9-81ED-4DB2-BD59-A6C34878D82A}">
                    <a16:rowId xmlns:a16="http://schemas.microsoft.com/office/drawing/2014/main" val="2905684561"/>
                  </a:ext>
                </a:extLst>
              </a:tr>
              <a:tr h="370840">
                <a:tc vMerge="1">
                  <a:txBody>
                    <a:bodyPr/>
                    <a:lstStyle/>
                    <a:p>
                      <a:endParaRPr lang="es-E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Desarrollo experimental con amplia difusión de los resultados ejecutados en territorio español</a:t>
                      </a:r>
                    </a:p>
                  </a:txBody>
                  <a:tcPr/>
                </a:tc>
                <a:tc hMerge="1">
                  <a:txBody>
                    <a:bodyPr/>
                    <a:lstStyle/>
                    <a:p>
                      <a:endParaRPr lang="es-ES"/>
                    </a:p>
                  </a:txBody>
                  <a:tcPr/>
                </a:tc>
                <a:extLst>
                  <a:ext uri="{0D108BD9-81ED-4DB2-BD59-A6C34878D82A}">
                    <a16:rowId xmlns:a16="http://schemas.microsoft.com/office/drawing/2014/main" val="1828169174"/>
                  </a:ext>
                </a:extLst>
              </a:tr>
              <a:tr h="370840">
                <a:tc vMerge="1">
                  <a:txBody>
                    <a:bodyPr/>
                    <a:lstStyle/>
                    <a:p>
                      <a:endParaRPr lang="es-E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Las ayudas deben tener un efecto incentivador de acuerdo con el artículo 6 del Reglamento (UE) 651/2014 de la Comisión, de 17 de junio de 2014 (Reglamento General de Exención por Categorías).</a:t>
                      </a:r>
                    </a:p>
                  </a:txBody>
                  <a:tcPr/>
                </a:tc>
                <a:tc hMerge="1">
                  <a:txBody>
                    <a:bodyPr/>
                    <a:lstStyle/>
                    <a:p>
                      <a:endParaRPr lang="es-ES"/>
                    </a:p>
                  </a:txBody>
                  <a:tcPr/>
                </a:tc>
                <a:extLst>
                  <a:ext uri="{0D108BD9-81ED-4DB2-BD59-A6C34878D82A}">
                    <a16:rowId xmlns:a16="http://schemas.microsoft.com/office/drawing/2014/main" val="2728854910"/>
                  </a:ext>
                </a:extLst>
              </a:tr>
            </a:tbl>
          </a:graphicData>
        </a:graphic>
      </p:graphicFrame>
    </p:spTree>
    <p:extLst>
      <p:ext uri="{BB962C8B-B14F-4D97-AF65-F5344CB8AC3E}">
        <p14:creationId xmlns:p14="http://schemas.microsoft.com/office/powerpoint/2010/main" val="228283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FEEF-72BE-4BFF-633D-415261356D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3A897-541D-5233-56AD-A68AFA18A73E}"/>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16</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CC80B013-5376-9EA7-1788-FEC268488323}"/>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Actuaciones</a:t>
            </a:r>
          </a:p>
        </p:txBody>
      </p:sp>
      <p:sp>
        <p:nvSpPr>
          <p:cNvPr id="52" name="Rectangle 51">
            <a:extLst>
              <a:ext uri="{FF2B5EF4-FFF2-40B4-BE49-F238E27FC236}">
                <a16:creationId xmlns:a16="http://schemas.microsoft.com/office/drawing/2014/main" id="{EAA6F680-BD65-E2B2-E367-1BAD8BE9254E}"/>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9D3C6B9B-4424-926F-B3F1-B5A4A548D6FB}"/>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3C6AAE83-63BA-F918-419D-F680E4247CE1}"/>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089BB808-5F2F-22C2-DF84-6FABE25672B2}"/>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A5C6902C-DC6E-C53C-27D6-CE9519DBDB58}"/>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C43B35B1-102A-8D67-53E7-7B8E3E7A3141}"/>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900AC035-524A-81D0-D01B-C5453E6CCAC8}"/>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Rounded Corners 4">
            <a:extLst>
              <a:ext uri="{FF2B5EF4-FFF2-40B4-BE49-F238E27FC236}">
                <a16:creationId xmlns:a16="http://schemas.microsoft.com/office/drawing/2014/main" id="{D97B801A-8435-CE54-A64F-8F55653649D3}"/>
              </a:ext>
            </a:extLst>
          </p:cNvPr>
          <p:cNvSpPr/>
          <p:nvPr/>
        </p:nvSpPr>
        <p:spPr>
          <a:xfrm>
            <a:off x="462987" y="1389096"/>
            <a:ext cx="11424213" cy="857940"/>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spcBef>
                <a:spcPts val="300"/>
              </a:spcBef>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Las ayudas tienen como finalidad la financiación de proyectos de desarrollo experimental que realice una amplia difusión de los resultados, de acuerdo con la definición proporcionada por el artículo 2.86 del Reglamento (UE) 651/2014, de la Comisión Europea, de 17 de junio de 2014.</a:t>
            </a:r>
          </a:p>
        </p:txBody>
      </p:sp>
      <p:sp>
        <p:nvSpPr>
          <p:cNvPr id="11" name="Rectangle 10">
            <a:extLst>
              <a:ext uri="{FF2B5EF4-FFF2-40B4-BE49-F238E27FC236}">
                <a16:creationId xmlns:a16="http://schemas.microsoft.com/office/drawing/2014/main" id="{364B1CDE-E408-4E89-23A7-B85A006822CE}"/>
              </a:ext>
            </a:extLst>
          </p:cNvPr>
          <p:cNvSpPr/>
          <p:nvPr/>
        </p:nvSpPr>
        <p:spPr>
          <a:xfrm>
            <a:off x="462987" y="2858073"/>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A0E5B6D1-A115-C589-2B54-9822773B0E34}"/>
              </a:ext>
            </a:extLst>
          </p:cNvPr>
          <p:cNvSpPr/>
          <p:nvPr/>
        </p:nvSpPr>
        <p:spPr>
          <a:xfrm>
            <a:off x="462988" y="2088760"/>
            <a:ext cx="11424212" cy="28704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46">
            <a:extLst>
              <a:ext uri="{FF2B5EF4-FFF2-40B4-BE49-F238E27FC236}">
                <a16:creationId xmlns:a16="http://schemas.microsoft.com/office/drawing/2014/main" id="{52CC2D5F-A03E-F48B-9922-30C72E5ED84F}"/>
              </a:ext>
            </a:extLst>
          </p:cNvPr>
          <p:cNvSpPr/>
          <p:nvPr/>
        </p:nvSpPr>
        <p:spPr>
          <a:xfrm>
            <a:off x="462987" y="2400090"/>
            <a:ext cx="11424212" cy="371349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lvl="0" algn="just">
              <a:spcBef>
                <a:spcPts val="300"/>
              </a:spcBef>
              <a:defRPr/>
            </a:pPr>
            <a:r>
              <a:rPr lang="es-ES" sz="1400" dirty="0"/>
              <a:t>Ejemplos de sistemas basados en inteligencia artificial susceptibles de financiación:</a:t>
            </a:r>
          </a:p>
          <a:p>
            <a:pPr lvl="0" algn="just">
              <a:spcBef>
                <a:spcPts val="300"/>
              </a:spcBef>
              <a:defRPr/>
            </a:pPr>
            <a:endParaRPr lang="es-ES" sz="1400" dirty="0"/>
          </a:p>
          <a:p>
            <a:pPr marL="342900" lvl="0" indent="-342900" algn="just">
              <a:spcBef>
                <a:spcPts val="300"/>
              </a:spcBef>
              <a:buFont typeface="+mj-lt"/>
              <a:buAutoNum type="alphaLcParenR"/>
              <a:defRPr/>
            </a:pPr>
            <a:r>
              <a:rPr lang="es-ES" sz="1400" dirty="0"/>
              <a:t>Sistemas de apoyo a la verificación de hechos (</a:t>
            </a:r>
            <a:r>
              <a:rPr lang="es-ES" sz="1400" dirty="0" err="1"/>
              <a:t>fact-checking</a:t>
            </a:r>
            <a:r>
              <a:rPr lang="es-ES" sz="1400" dirty="0"/>
              <a:t>). </a:t>
            </a:r>
          </a:p>
          <a:p>
            <a:pPr marL="342900" lvl="0" indent="-342900" algn="just">
              <a:spcBef>
                <a:spcPts val="300"/>
              </a:spcBef>
              <a:buFont typeface="+mj-lt"/>
              <a:buAutoNum type="alphaLcParenR"/>
              <a:defRPr/>
            </a:pPr>
            <a:r>
              <a:rPr lang="es-ES" sz="1400" dirty="0"/>
              <a:t>La personalización de contenidos. </a:t>
            </a:r>
          </a:p>
          <a:p>
            <a:pPr marL="342900" lvl="0" indent="-342900" algn="just">
              <a:spcBef>
                <a:spcPts val="300"/>
              </a:spcBef>
              <a:buFont typeface="+mj-lt"/>
              <a:buAutoNum type="alphaLcParenR"/>
              <a:defRPr/>
            </a:pPr>
            <a:r>
              <a:rPr lang="es-ES" sz="1400" dirty="0"/>
              <a:t>Sistemas de moderación de comentarios para distintos canales como web y redes sociales.</a:t>
            </a:r>
          </a:p>
          <a:p>
            <a:pPr marL="342900" lvl="0" indent="-342900" algn="just">
              <a:spcBef>
                <a:spcPts val="300"/>
              </a:spcBef>
              <a:buFont typeface="+mj-lt"/>
              <a:buAutoNum type="alphaLcParenR"/>
              <a:defRPr/>
            </a:pPr>
            <a:r>
              <a:rPr lang="es-ES" sz="1400" dirty="0"/>
              <a:t>Sistemas de indexado, </a:t>
            </a:r>
            <a:r>
              <a:rPr lang="es-ES" sz="1400" dirty="0" err="1"/>
              <a:t>metadatado</a:t>
            </a:r>
            <a:r>
              <a:rPr lang="es-ES" sz="1400" dirty="0"/>
              <a:t> y búsqueda de contenidos que pudieran utilizar técnicas como </a:t>
            </a:r>
            <a:r>
              <a:rPr lang="es-ES" sz="1400" dirty="0" err="1"/>
              <a:t>Retrieval</a:t>
            </a:r>
            <a:r>
              <a:rPr lang="es-ES" sz="1400" dirty="0"/>
              <a:t> </a:t>
            </a:r>
            <a:r>
              <a:rPr lang="es-ES" sz="1400" dirty="0" err="1"/>
              <a:t>Augmented</a:t>
            </a:r>
            <a:r>
              <a:rPr lang="es-ES" sz="1400" dirty="0"/>
              <a:t> </a:t>
            </a:r>
            <a:r>
              <a:rPr lang="es-ES" sz="1400" dirty="0" err="1"/>
              <a:t>Generation</a:t>
            </a:r>
            <a:r>
              <a:rPr lang="es-ES" sz="1400" dirty="0"/>
              <a:t>, entre otras. </a:t>
            </a:r>
          </a:p>
          <a:p>
            <a:pPr marL="342900" lvl="0" indent="-342900" algn="just">
              <a:spcBef>
                <a:spcPts val="300"/>
              </a:spcBef>
              <a:buFont typeface="+mj-lt"/>
              <a:buAutoNum type="alphaLcParenR"/>
              <a:defRPr/>
            </a:pPr>
            <a:r>
              <a:rPr lang="es-ES" sz="1400" dirty="0"/>
              <a:t>Sistemas de transcripción y sistemas de accesibilidad universal novedosos, especialmente adaptados al caso de uso, siempre y cuando mejoren el estado del arte actual o integren el mismo.</a:t>
            </a:r>
          </a:p>
          <a:p>
            <a:pPr marL="342900" lvl="0" indent="-342900" algn="just">
              <a:spcBef>
                <a:spcPts val="300"/>
              </a:spcBef>
              <a:buFont typeface="+mj-lt"/>
              <a:buAutoNum type="alphaLcParenR"/>
              <a:defRPr/>
            </a:pPr>
            <a:r>
              <a:rPr lang="es-ES" sz="1400" dirty="0"/>
              <a:t>Sistemas de resumen y texto claro para noticias. </a:t>
            </a:r>
          </a:p>
          <a:p>
            <a:pPr marL="342900" lvl="0" indent="-342900" algn="just">
              <a:spcBef>
                <a:spcPts val="300"/>
              </a:spcBef>
              <a:buFont typeface="+mj-lt"/>
              <a:buAutoNum type="alphaLcParenR"/>
              <a:defRPr/>
            </a:pPr>
            <a:r>
              <a:rPr lang="es-ES" sz="1400" dirty="0"/>
              <a:t>Sistemas de gestión de lectores y suscriptores.</a:t>
            </a:r>
          </a:p>
          <a:p>
            <a:pPr marL="342900" lvl="0" indent="-342900" algn="just">
              <a:spcBef>
                <a:spcPts val="300"/>
              </a:spcBef>
              <a:buFont typeface="+mj-lt"/>
              <a:buAutoNum type="alphaLcParenR"/>
              <a:defRPr/>
            </a:pPr>
            <a:r>
              <a:rPr lang="es-ES" sz="1400" dirty="0"/>
              <a:t>Establecimiento de requisitos y funcionalidades aplicables a las herramientas desarrolladas. </a:t>
            </a:r>
          </a:p>
          <a:p>
            <a:pPr marL="342900" lvl="0" indent="-342900" algn="just">
              <a:spcBef>
                <a:spcPts val="300"/>
              </a:spcBef>
              <a:buFont typeface="+mj-lt"/>
              <a:buAutoNum type="alphaLcParenR"/>
              <a:defRPr/>
            </a:pPr>
            <a:r>
              <a:rPr lang="es-ES" sz="1400" dirty="0"/>
              <a:t>Establecimiento de requisitos y funcionalidades para la implementación de las herramientas en las cadenas de valor de los medios de comunicación.</a:t>
            </a:r>
          </a:p>
          <a:p>
            <a:pPr marL="342900" lvl="0" indent="-342900" algn="just">
              <a:spcBef>
                <a:spcPts val="300"/>
              </a:spcBef>
              <a:buFont typeface="+mj-lt"/>
              <a:buAutoNum type="alphaLcParenR"/>
              <a:defRPr/>
            </a:pPr>
            <a:r>
              <a:rPr lang="es-ES" sz="1400" dirty="0"/>
              <a:t>Establecimiento de planes adecuados de difusión de los resultados del proyecto. </a:t>
            </a:r>
          </a:p>
          <a:p>
            <a:pPr marL="342900" lvl="0" indent="-342900" algn="just">
              <a:spcBef>
                <a:spcPts val="300"/>
              </a:spcBef>
              <a:buFont typeface="+mj-lt"/>
              <a:buAutoNum type="alphaLcParenR"/>
              <a:defRPr/>
            </a:pPr>
            <a:r>
              <a:rPr lang="es-ES" sz="1400" dirty="0"/>
              <a:t>Actuaciones de coordinación y gestión del proyecto.</a:t>
            </a:r>
          </a:p>
          <a:p>
            <a:pPr marL="342900" lvl="0" indent="-342900" algn="just">
              <a:spcBef>
                <a:spcPts val="300"/>
              </a:spcBef>
              <a:buFont typeface="+mj-lt"/>
              <a:buAutoNum type="alphaLcParenR"/>
              <a:defRPr/>
            </a:pPr>
            <a:r>
              <a:rPr lang="es-ES" sz="1400" dirty="0"/>
              <a:t>Otros.</a:t>
            </a: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1613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5C6A5-AB4A-7359-45B0-B624A136C9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4A306A-236E-0942-EBB7-9706BF9C65EC}"/>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17</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3380F4C8-9241-C29D-DA87-C5BE1CBB1069}"/>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Subcontratación</a:t>
            </a:r>
          </a:p>
        </p:txBody>
      </p:sp>
      <p:sp>
        <p:nvSpPr>
          <p:cNvPr id="52" name="Rectangle 51">
            <a:extLst>
              <a:ext uri="{FF2B5EF4-FFF2-40B4-BE49-F238E27FC236}">
                <a16:creationId xmlns:a16="http://schemas.microsoft.com/office/drawing/2014/main" id="{2ED54D33-2065-9236-E83B-C1AAD2C7828F}"/>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876F5176-51B5-A6EE-548F-83DBB40F213F}"/>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73A30C5A-BCED-DF41-2764-46B28BFB9F10}"/>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ED855415-0341-CD57-D2D1-72FE265FEB35}"/>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83234E78-B6C9-CFC3-F4C5-E8BAD9CC0461}"/>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7F8ACFF2-B8B8-B1F6-1A65-774E615F683C}"/>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084329BA-B9D9-DF5E-2A2E-C83180AADFD6}"/>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angle 10">
            <a:extLst>
              <a:ext uri="{FF2B5EF4-FFF2-40B4-BE49-F238E27FC236}">
                <a16:creationId xmlns:a16="http://schemas.microsoft.com/office/drawing/2014/main" id="{6BB94B39-A2A0-0C96-C071-0EB078BB96D7}"/>
              </a:ext>
            </a:extLst>
          </p:cNvPr>
          <p:cNvSpPr/>
          <p:nvPr/>
        </p:nvSpPr>
        <p:spPr>
          <a:xfrm>
            <a:off x="462987" y="2858073"/>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D3E6340-A09F-72DB-152B-BE1671D4FB11}"/>
              </a:ext>
            </a:extLst>
          </p:cNvPr>
          <p:cNvSpPr/>
          <p:nvPr/>
        </p:nvSpPr>
        <p:spPr>
          <a:xfrm>
            <a:off x="462987" y="1345872"/>
            <a:ext cx="11424212" cy="3375418"/>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Porcentaje máximo de subcontratación: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65 % del presupuesto financiable.</a:t>
            </a:r>
          </a:p>
          <a:p>
            <a:pPr marL="171450" lvl="0" indent="-171450" algn="just">
              <a:spcBef>
                <a:spcPts val="300"/>
              </a:spcBef>
              <a:buFont typeface="Courier New" panose="02070309020205020404" pitchFamily="49" charset="0"/>
              <a:buChar char="o"/>
              <a:defRPr/>
            </a:pPr>
            <a:endPar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Se entiende que un beneficiario subcontrata cuando concierta con terceros la ejecución total o parcial de la actividad que constituye el objeto de la subvención. </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Queda fuera de este concepto la contratación de aquellos gastos en que tenga que incurrir el beneficiario para la realización por sí mismo de la actividad subvencionada.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En los supuestos recogidos en el art. 29 de la Ley 38/2003, General de Subvenciones, la subcontratación requerirá de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autorización previa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del órgano instructor de la convocatoria.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27810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ADED-F7D6-DDBC-F092-844C06E706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C3DAF-A335-F9A5-DE2A-9C8A22A90AC1}"/>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18</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1CF7E278-1EB5-E984-6E5A-933107994E1A}"/>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Plazos</a:t>
            </a:r>
          </a:p>
        </p:txBody>
      </p:sp>
      <p:sp>
        <p:nvSpPr>
          <p:cNvPr id="52" name="Rectangle 51">
            <a:extLst>
              <a:ext uri="{FF2B5EF4-FFF2-40B4-BE49-F238E27FC236}">
                <a16:creationId xmlns:a16="http://schemas.microsoft.com/office/drawing/2014/main" id="{CD40C4B4-4F19-7B1E-78C8-EA69D2E1315E}"/>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6895EE54-D8A8-A3A5-4495-DAE6BFCF6283}"/>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B5D7A74A-8911-8536-860E-5D333CA46BE6}"/>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EFF01095-709C-F843-E556-CECDE8975325}"/>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805B3A8F-E11A-50A0-4266-492A102CA0CA}"/>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84B5CE43-3F2F-15E0-289D-774A97A20B9B}"/>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B2A0B797-E255-7673-75AA-9F771E718AC1}"/>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Rounded Corners 4">
            <a:extLst>
              <a:ext uri="{FF2B5EF4-FFF2-40B4-BE49-F238E27FC236}">
                <a16:creationId xmlns:a16="http://schemas.microsoft.com/office/drawing/2014/main" id="{CF481F0C-09CE-613B-9B0F-CCF8DF8F8B94}"/>
              </a:ext>
            </a:extLst>
          </p:cNvPr>
          <p:cNvSpPr/>
          <p:nvPr/>
        </p:nvSpPr>
        <p:spPr>
          <a:xfrm>
            <a:off x="462987" y="1617696"/>
            <a:ext cx="11424213" cy="414103"/>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latin typeface="Arial" panose="020B0604020202020204" pitchFamily="34" charset="0"/>
              </a:rPr>
              <a:t>Instrucción de la convocatoria</a:t>
            </a:r>
            <a:endParaRPr lang="es-ES" sz="1400" dirty="0">
              <a:solidFill>
                <a:srgbClr val="000000"/>
              </a:solidFill>
              <a:latin typeface="Arial" panose="020B0604020202020204" pitchFamily="34" charset="0"/>
            </a:endParaRPr>
          </a:p>
        </p:txBody>
      </p:sp>
      <p:sp>
        <p:nvSpPr>
          <p:cNvPr id="11" name="Rectangle 10">
            <a:extLst>
              <a:ext uri="{FF2B5EF4-FFF2-40B4-BE49-F238E27FC236}">
                <a16:creationId xmlns:a16="http://schemas.microsoft.com/office/drawing/2014/main" id="{24940983-D8EC-384F-BCD0-325F83F73BC0}"/>
              </a:ext>
            </a:extLst>
          </p:cNvPr>
          <p:cNvSpPr/>
          <p:nvPr/>
        </p:nvSpPr>
        <p:spPr>
          <a:xfrm>
            <a:off x="462987" y="2462655"/>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C7C30016-7ABF-5813-643A-6EB97F4E3F6F}"/>
              </a:ext>
            </a:extLst>
          </p:cNvPr>
          <p:cNvSpPr/>
          <p:nvPr/>
        </p:nvSpPr>
        <p:spPr>
          <a:xfrm>
            <a:off x="462987" y="2019672"/>
            <a:ext cx="11424212" cy="605201"/>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Plazo de solicitud: del 23 de enero al 11 de febrero de 2025, ambos incluidos </a:t>
            </a:r>
          </a:p>
        </p:txBody>
      </p:sp>
      <p:sp>
        <p:nvSpPr>
          <p:cNvPr id="8" name="Rectangle: Rounded Corners 4">
            <a:extLst>
              <a:ext uri="{FF2B5EF4-FFF2-40B4-BE49-F238E27FC236}">
                <a16:creationId xmlns:a16="http://schemas.microsoft.com/office/drawing/2014/main" id="{962B299A-E0F5-CDE0-71B1-59AA0A6613A2}"/>
              </a:ext>
            </a:extLst>
          </p:cNvPr>
          <p:cNvSpPr/>
          <p:nvPr/>
        </p:nvSpPr>
        <p:spPr>
          <a:xfrm>
            <a:off x="462987" y="2695855"/>
            <a:ext cx="11424213" cy="414103"/>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latin typeface="Arial" panose="020B0604020202020204" pitchFamily="34" charset="0"/>
              </a:rPr>
              <a:t>Ejecución de las actuaciones</a:t>
            </a:r>
            <a:endParaRPr lang="es-ES" sz="1400" dirty="0">
              <a:solidFill>
                <a:srgbClr val="000000"/>
              </a:solidFill>
              <a:latin typeface="Arial" panose="020B0604020202020204" pitchFamily="34" charset="0"/>
            </a:endParaRPr>
          </a:p>
        </p:txBody>
      </p:sp>
      <p:sp>
        <p:nvSpPr>
          <p:cNvPr id="9" name="Rectangle 46">
            <a:extLst>
              <a:ext uri="{FF2B5EF4-FFF2-40B4-BE49-F238E27FC236}">
                <a16:creationId xmlns:a16="http://schemas.microsoft.com/office/drawing/2014/main" id="{CD9BBF0C-D4F1-7FF7-06AB-1D519390773B}"/>
              </a:ext>
            </a:extLst>
          </p:cNvPr>
          <p:cNvSpPr/>
          <p:nvPr/>
        </p:nvSpPr>
        <p:spPr>
          <a:xfrm>
            <a:off x="462987" y="3157591"/>
            <a:ext cx="11424212" cy="1569794"/>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Inicio de las actuaciones: desde el momento en el que se presente la solicitud de ayuda, debiendo iniciar dichas actuaciones de forma efectiva como máximo en el plazo de un mes a contar desde la fecha de la resolución de concesión. </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Fin de las actuaciones financiadas: la fecha de finalización establecida por el Hito del Council </a:t>
            </a:r>
            <a:r>
              <a:rPr lang="es-ES" sz="1400" dirty="0" err="1">
                <a:solidFill>
                  <a:prstClr val="black"/>
                </a:solidFill>
                <a:latin typeface="Arial" panose="020B0604020202020204" pitchFamily="34" charset="0"/>
                <a:ea typeface="Open Sans" panose="020B0606030504020204" pitchFamily="34" charset="0"/>
                <a:cs typeface="Arial" panose="020B0604020202020204" pitchFamily="34" charset="0"/>
              </a:rPr>
              <a:t>Implementation</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a:t>
            </a:r>
            <a:r>
              <a:rPr lang="es-ES" sz="1400" dirty="0" err="1">
                <a:solidFill>
                  <a:prstClr val="black"/>
                </a:solidFill>
                <a:latin typeface="Arial" panose="020B0604020202020204" pitchFamily="34" charset="0"/>
                <a:ea typeface="Open Sans" panose="020B0606030504020204" pitchFamily="34" charset="0"/>
                <a:cs typeface="Arial" panose="020B0604020202020204" pitchFamily="34" charset="0"/>
              </a:rPr>
              <a:t>Decision</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(CID) 253 del Componente 16 Reforma 1 del Reglamento (UE) 2021/241 del Parlamento Europeo y del Consejo, de 12 de febrero de 2021, por el que se establece el Mecanismo de Recuperación y Resiliencia.</a:t>
            </a:r>
          </a:p>
        </p:txBody>
      </p:sp>
    </p:spTree>
    <p:extLst>
      <p:ext uri="{BB962C8B-B14F-4D97-AF65-F5344CB8AC3E}">
        <p14:creationId xmlns:p14="http://schemas.microsoft.com/office/powerpoint/2010/main" val="247394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FD2C-DFE0-D4C0-49F0-5CB1C5072C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EE7D3F-DAA8-A4ED-EB9B-570A56089B0B}"/>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19</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50ABC7EA-6785-91AE-A73D-D393569C7BDB}"/>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Cuantías e intensidad de ayuda</a:t>
            </a:r>
          </a:p>
        </p:txBody>
      </p:sp>
      <p:sp>
        <p:nvSpPr>
          <p:cNvPr id="52" name="Rectangle 51">
            <a:extLst>
              <a:ext uri="{FF2B5EF4-FFF2-40B4-BE49-F238E27FC236}">
                <a16:creationId xmlns:a16="http://schemas.microsoft.com/office/drawing/2014/main" id="{D8D3F31E-92F3-9F92-5FFC-24AAD431E7F2}"/>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C92B3AE6-7D5C-DE1F-8D29-7D92B601B0A3}"/>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E35C4B2D-132E-C42B-43D0-9CE4D29807A4}"/>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82E4825A-867B-2096-EBE2-CBDD9FE70DA7}"/>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965FC7BC-5839-BD37-CDB8-482CAD0D328F}"/>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62A2E930-ADBA-E7C6-869D-AC8070EB3E97}"/>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F6A807C6-BED1-344B-E426-7D7E77A52C10}"/>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Rounded Corners 4">
            <a:extLst>
              <a:ext uri="{FF2B5EF4-FFF2-40B4-BE49-F238E27FC236}">
                <a16:creationId xmlns:a16="http://schemas.microsoft.com/office/drawing/2014/main" id="{9D5C6E56-E8CE-DF18-286D-C2AA07A6F1DE}"/>
              </a:ext>
            </a:extLst>
          </p:cNvPr>
          <p:cNvSpPr/>
          <p:nvPr/>
        </p:nvSpPr>
        <p:spPr>
          <a:xfrm>
            <a:off x="462987" y="1617696"/>
            <a:ext cx="11424213" cy="334672"/>
          </a:xfrm>
          <a:prstGeom prst="roundRect">
            <a:avLst>
              <a:gd name="adj" fmla="val 21468"/>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b="1" dirty="0">
                <a:solidFill>
                  <a:srgbClr val="000000"/>
                </a:solidFill>
                <a:latin typeface="Arial" panose="020B0604020202020204" pitchFamily="34" charset="0"/>
              </a:rPr>
              <a:t>Cuantías máximas y mínimas </a:t>
            </a:r>
            <a:r>
              <a:rPr lang="es-ES" sz="1400" dirty="0">
                <a:solidFill>
                  <a:srgbClr val="000000"/>
                </a:solidFill>
                <a:latin typeface="Arial" panose="020B0604020202020204" pitchFamily="34" charset="0"/>
              </a:rPr>
              <a:t>de las ayudas</a:t>
            </a:r>
          </a:p>
        </p:txBody>
      </p:sp>
      <p:sp>
        <p:nvSpPr>
          <p:cNvPr id="47" name="Rectangle 46">
            <a:extLst>
              <a:ext uri="{FF2B5EF4-FFF2-40B4-BE49-F238E27FC236}">
                <a16:creationId xmlns:a16="http://schemas.microsoft.com/office/drawing/2014/main" id="{D8EAF872-6554-E1B6-04C2-D9B5E5C64996}"/>
              </a:ext>
            </a:extLst>
          </p:cNvPr>
          <p:cNvSpPr/>
          <p:nvPr/>
        </p:nvSpPr>
        <p:spPr>
          <a:xfrm>
            <a:off x="462986" y="2137116"/>
            <a:ext cx="11424212" cy="67703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 cuantía total máxima de las ayudas convocadas para el año 2025 es de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10 millones de euros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en forma de subvención. </a:t>
            </a: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Los proyectos solicitados deberán definir un presupuesto tal que, al aplicarle la intensidad de ayuda correspondiente al tipo de beneficiario, la ayuda solicitada sea de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al menos 150.000 euros y hasta un máximo de 1.500.000 euros</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graphicFrame>
        <p:nvGraphicFramePr>
          <p:cNvPr id="6" name="Tabla 5">
            <a:extLst>
              <a:ext uri="{FF2B5EF4-FFF2-40B4-BE49-F238E27FC236}">
                <a16:creationId xmlns:a16="http://schemas.microsoft.com/office/drawing/2014/main" id="{C69F2F6A-9E66-9039-D169-A6A6DDB41434}"/>
              </a:ext>
            </a:extLst>
          </p:cNvPr>
          <p:cNvGraphicFramePr>
            <a:graphicFrameLocks noGrp="1"/>
          </p:cNvGraphicFramePr>
          <p:nvPr>
            <p:extLst>
              <p:ext uri="{D42A27DB-BD31-4B8C-83A1-F6EECF244321}">
                <p14:modId xmlns:p14="http://schemas.microsoft.com/office/powerpoint/2010/main" val="3038600760"/>
              </p:ext>
            </p:extLst>
          </p:nvPr>
        </p:nvGraphicFramePr>
        <p:xfrm>
          <a:off x="1955801" y="3720219"/>
          <a:ext cx="8128000" cy="2001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40702416"/>
                    </a:ext>
                  </a:extLst>
                </a:gridCol>
                <a:gridCol w="2032000">
                  <a:extLst>
                    <a:ext uri="{9D8B030D-6E8A-4147-A177-3AD203B41FA5}">
                      <a16:colId xmlns:a16="http://schemas.microsoft.com/office/drawing/2014/main" val="1107261918"/>
                    </a:ext>
                  </a:extLst>
                </a:gridCol>
                <a:gridCol w="2032000">
                  <a:extLst>
                    <a:ext uri="{9D8B030D-6E8A-4147-A177-3AD203B41FA5}">
                      <a16:colId xmlns:a16="http://schemas.microsoft.com/office/drawing/2014/main" val="2900198892"/>
                    </a:ext>
                  </a:extLst>
                </a:gridCol>
                <a:gridCol w="2032000">
                  <a:extLst>
                    <a:ext uri="{9D8B030D-6E8A-4147-A177-3AD203B41FA5}">
                      <a16:colId xmlns:a16="http://schemas.microsoft.com/office/drawing/2014/main" val="241282544"/>
                    </a:ext>
                  </a:extLst>
                </a:gridCol>
              </a:tblGrid>
              <a:tr h="370840">
                <a:tc>
                  <a:txBody>
                    <a:bodyPr/>
                    <a:lstStyle/>
                    <a:p>
                      <a:pPr algn="ctr"/>
                      <a:r>
                        <a:rPr lang="es-ES" sz="1400" dirty="0"/>
                        <a:t>Tipo de proyecto</a:t>
                      </a:r>
                    </a:p>
                  </a:txBody>
                  <a:tcPr/>
                </a:tc>
                <a:tc gridSpan="3">
                  <a:txBody>
                    <a:bodyPr/>
                    <a:lstStyle/>
                    <a:p>
                      <a:pPr algn="ctr"/>
                      <a:r>
                        <a:rPr lang="es-ES" sz="1400" dirty="0"/>
                        <a:t>Desarrollo experimental</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872128572"/>
                  </a:ext>
                </a:extLst>
              </a:tr>
              <a:tr h="370840">
                <a:tc>
                  <a:txBody>
                    <a:bodyPr/>
                    <a:lstStyle/>
                    <a:p>
                      <a:pPr algn="ctr"/>
                      <a:r>
                        <a:rPr lang="es-ES" sz="1400" b="1" kern="1200" dirty="0">
                          <a:solidFill>
                            <a:schemeClr val="bg1"/>
                          </a:solidFill>
                          <a:latin typeface="+mn-lt"/>
                          <a:ea typeface="+mn-ea"/>
                          <a:cs typeface="+mn-cs"/>
                        </a:rPr>
                        <a:t>Dimensión económica</a:t>
                      </a:r>
                    </a:p>
                  </a:txBody>
                  <a:tcPr>
                    <a:solidFill>
                      <a:schemeClr val="accent5">
                        <a:lumMod val="75000"/>
                      </a:schemeClr>
                    </a:solidFill>
                  </a:tcPr>
                </a:tc>
                <a:tc>
                  <a:txBody>
                    <a:bodyPr/>
                    <a:lstStyle/>
                    <a:p>
                      <a:pPr algn="ctr"/>
                      <a:r>
                        <a:rPr lang="es-ES" sz="1400" dirty="0">
                          <a:solidFill>
                            <a:schemeClr val="bg1"/>
                          </a:solidFill>
                        </a:rPr>
                        <a:t>Pequeñas empresas</a:t>
                      </a:r>
                    </a:p>
                  </a:txBody>
                  <a:tcPr>
                    <a:solidFill>
                      <a:schemeClr val="accent5">
                        <a:lumMod val="75000"/>
                      </a:schemeClr>
                    </a:solidFill>
                  </a:tcPr>
                </a:tc>
                <a:tc>
                  <a:txBody>
                    <a:bodyPr/>
                    <a:lstStyle/>
                    <a:p>
                      <a:pPr algn="ctr"/>
                      <a:r>
                        <a:rPr lang="es-ES" sz="1400" dirty="0">
                          <a:solidFill>
                            <a:schemeClr val="bg1"/>
                          </a:solidFill>
                        </a:rPr>
                        <a:t>Medianas empresas</a:t>
                      </a:r>
                    </a:p>
                  </a:txBody>
                  <a:tcPr>
                    <a:solidFill>
                      <a:schemeClr val="accent5">
                        <a:lumMod val="75000"/>
                      </a:schemeClr>
                    </a:solidFill>
                  </a:tcPr>
                </a:tc>
                <a:tc>
                  <a:txBody>
                    <a:bodyPr/>
                    <a:lstStyle/>
                    <a:p>
                      <a:pPr algn="ctr"/>
                      <a:r>
                        <a:rPr lang="es-ES" sz="1400" dirty="0">
                          <a:solidFill>
                            <a:schemeClr val="bg1"/>
                          </a:solidFill>
                        </a:rPr>
                        <a:t>Grandes empresas</a:t>
                      </a:r>
                    </a:p>
                  </a:txBody>
                  <a:tcPr>
                    <a:solidFill>
                      <a:schemeClr val="accent5">
                        <a:lumMod val="75000"/>
                      </a:schemeClr>
                    </a:solidFill>
                  </a:tcPr>
                </a:tc>
                <a:extLst>
                  <a:ext uri="{0D108BD9-81ED-4DB2-BD59-A6C34878D82A}">
                    <a16:rowId xmlns:a16="http://schemas.microsoft.com/office/drawing/2014/main" val="3728953831"/>
                  </a:ext>
                </a:extLst>
              </a:tr>
              <a:tr h="370840">
                <a:tc>
                  <a:txBody>
                    <a:bodyPr/>
                    <a:lstStyle/>
                    <a:p>
                      <a:r>
                        <a:rPr lang="es-ES" sz="1400" dirty="0"/>
                        <a:t>Intensidad aplicable</a:t>
                      </a:r>
                    </a:p>
                  </a:txBody>
                  <a:tcPr/>
                </a:tc>
                <a:tc>
                  <a:txBody>
                    <a:bodyPr/>
                    <a:lstStyle/>
                    <a:p>
                      <a:r>
                        <a:rPr lang="es-ES" sz="1400" dirty="0"/>
                        <a:t>No financiadas</a:t>
                      </a:r>
                    </a:p>
                  </a:txBody>
                  <a:tcPr/>
                </a:tc>
                <a:tc>
                  <a:txBody>
                    <a:bodyPr/>
                    <a:lstStyle/>
                    <a:p>
                      <a:pPr algn="ctr"/>
                      <a:r>
                        <a:rPr lang="es-ES" sz="1400" dirty="0"/>
                        <a:t>35%</a:t>
                      </a:r>
                    </a:p>
                  </a:txBody>
                  <a:tcPr/>
                </a:tc>
                <a:tc>
                  <a:txBody>
                    <a:bodyPr/>
                    <a:lstStyle/>
                    <a:p>
                      <a:pPr algn="ctr"/>
                      <a:r>
                        <a:rPr lang="es-ES" sz="1400" dirty="0"/>
                        <a:t>25%</a:t>
                      </a:r>
                    </a:p>
                  </a:txBody>
                  <a:tcPr/>
                </a:tc>
                <a:extLst>
                  <a:ext uri="{0D108BD9-81ED-4DB2-BD59-A6C34878D82A}">
                    <a16:rowId xmlns:a16="http://schemas.microsoft.com/office/drawing/2014/main" val="1365654756"/>
                  </a:ext>
                </a:extLst>
              </a:tr>
              <a:tr h="370840">
                <a:tc>
                  <a:txBody>
                    <a:bodyPr/>
                    <a:lstStyle/>
                    <a:p>
                      <a:r>
                        <a:rPr lang="es-ES" sz="1400" dirty="0"/>
                        <a:t>Bonificación por difusión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No financiadas</a:t>
                      </a:r>
                    </a:p>
                    <a:p>
                      <a:endParaRPr lang="es-ES" sz="1400" dirty="0"/>
                    </a:p>
                  </a:txBody>
                  <a:tcPr/>
                </a:tc>
                <a:tc>
                  <a:txBody>
                    <a:bodyPr/>
                    <a:lstStyle/>
                    <a:p>
                      <a:pPr algn="ctr"/>
                      <a:r>
                        <a:rPr lang="es-ES" sz="1400" dirty="0"/>
                        <a:t>15%</a:t>
                      </a:r>
                    </a:p>
                  </a:txBody>
                  <a:tcPr/>
                </a:tc>
                <a:tc>
                  <a:txBody>
                    <a:bodyPr/>
                    <a:lstStyle/>
                    <a:p>
                      <a:pPr algn="ctr"/>
                      <a:r>
                        <a:rPr lang="es-ES" sz="1400" dirty="0"/>
                        <a:t>15%</a:t>
                      </a:r>
                    </a:p>
                  </a:txBody>
                  <a:tcPr/>
                </a:tc>
                <a:extLst>
                  <a:ext uri="{0D108BD9-81ED-4DB2-BD59-A6C34878D82A}">
                    <a16:rowId xmlns:a16="http://schemas.microsoft.com/office/drawing/2014/main" val="2803837015"/>
                  </a:ext>
                </a:extLst>
              </a:tr>
              <a:tr h="370840">
                <a:tc>
                  <a:txBody>
                    <a:bodyPr/>
                    <a:lstStyle/>
                    <a:p>
                      <a:r>
                        <a:rPr lang="es-ES" sz="1400" b="1" dirty="0">
                          <a:solidFill>
                            <a:schemeClr val="bg1"/>
                          </a:solidFill>
                        </a:rPr>
                        <a:t>Total intensidad máxima</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chemeClr val="bg1"/>
                          </a:solidFill>
                        </a:rPr>
                        <a:t>No financiadas</a:t>
                      </a:r>
                    </a:p>
                  </a:txBody>
                  <a:tcPr>
                    <a:solidFill>
                      <a:schemeClr val="accent1"/>
                    </a:solidFill>
                  </a:tcPr>
                </a:tc>
                <a:tc>
                  <a:txBody>
                    <a:bodyPr/>
                    <a:lstStyle/>
                    <a:p>
                      <a:pPr algn="ctr"/>
                      <a:r>
                        <a:rPr lang="es-ES" sz="1400" b="1" dirty="0">
                          <a:solidFill>
                            <a:schemeClr val="bg1"/>
                          </a:solidFill>
                        </a:rPr>
                        <a:t>50%</a:t>
                      </a:r>
                    </a:p>
                  </a:txBody>
                  <a:tcPr>
                    <a:solidFill>
                      <a:schemeClr val="accent1"/>
                    </a:solidFill>
                  </a:tcPr>
                </a:tc>
                <a:tc>
                  <a:txBody>
                    <a:bodyPr/>
                    <a:lstStyle/>
                    <a:p>
                      <a:pPr algn="ctr"/>
                      <a:r>
                        <a:rPr lang="es-ES" sz="1400" b="1" dirty="0">
                          <a:solidFill>
                            <a:schemeClr val="bg1"/>
                          </a:solidFill>
                        </a:rPr>
                        <a:t>40%</a:t>
                      </a:r>
                    </a:p>
                  </a:txBody>
                  <a:tcPr>
                    <a:solidFill>
                      <a:schemeClr val="accent1"/>
                    </a:solidFill>
                  </a:tcPr>
                </a:tc>
                <a:extLst>
                  <a:ext uri="{0D108BD9-81ED-4DB2-BD59-A6C34878D82A}">
                    <a16:rowId xmlns:a16="http://schemas.microsoft.com/office/drawing/2014/main" val="1826056883"/>
                  </a:ext>
                </a:extLst>
              </a:tr>
            </a:tbl>
          </a:graphicData>
        </a:graphic>
      </p:graphicFrame>
      <p:sp>
        <p:nvSpPr>
          <p:cNvPr id="7" name="Rectangle: Rounded Corners 4">
            <a:extLst>
              <a:ext uri="{FF2B5EF4-FFF2-40B4-BE49-F238E27FC236}">
                <a16:creationId xmlns:a16="http://schemas.microsoft.com/office/drawing/2014/main" id="{397738B6-7778-2A29-20C8-FBFC03CE143A}"/>
              </a:ext>
            </a:extLst>
          </p:cNvPr>
          <p:cNvSpPr/>
          <p:nvPr/>
        </p:nvSpPr>
        <p:spPr>
          <a:xfrm>
            <a:off x="462986" y="3029701"/>
            <a:ext cx="11424213" cy="561996"/>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b="1" i="0" dirty="0">
                <a:solidFill>
                  <a:srgbClr val="000000"/>
                </a:solidFill>
                <a:effectLst/>
                <a:latin typeface="Arial" panose="020B0604020202020204" pitchFamily="34" charset="0"/>
              </a:rPr>
              <a:t>Intensidad máxima de las ayudas ayuda </a:t>
            </a:r>
            <a:r>
              <a:rPr lang="es-ES" sz="1400" i="0" dirty="0">
                <a:solidFill>
                  <a:srgbClr val="000000"/>
                </a:solidFill>
                <a:effectLst/>
                <a:latin typeface="Arial" panose="020B0604020202020204" pitchFamily="34" charset="0"/>
              </a:rPr>
              <a:t>aplicable según Reglamento (UE) N.º 651/2014 de la Comisión de 17 de junio de 2014 (Reglamento General de Exención por Categorías).</a:t>
            </a:r>
            <a:endParaRPr lang="es-E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9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9CF4A288-CDA8-6FC2-4D4B-895ACF7D98AA}"/>
              </a:ext>
            </a:extLst>
          </p:cNvPr>
          <p:cNvSpPr/>
          <p:nvPr/>
        </p:nvSpPr>
        <p:spPr>
          <a:xfrm>
            <a:off x="568230" y="347638"/>
            <a:ext cx="11623343" cy="864855"/>
          </a:xfrm>
          <a:custGeom>
            <a:avLst/>
            <a:gdLst/>
            <a:ahLst/>
            <a:cxnLst/>
            <a:rect l="l" t="t" r="r" b="b"/>
            <a:pathLst>
              <a:path w="9633585" h="1426209">
                <a:moveTo>
                  <a:pt x="9633214" y="0"/>
                </a:moveTo>
                <a:lnTo>
                  <a:pt x="0" y="0"/>
                </a:lnTo>
                <a:lnTo>
                  <a:pt x="0" y="1425673"/>
                </a:lnTo>
                <a:lnTo>
                  <a:pt x="9633214" y="1425673"/>
                </a:lnTo>
                <a:lnTo>
                  <a:pt x="9633214" y="0"/>
                </a:lnTo>
                <a:close/>
              </a:path>
            </a:pathLst>
          </a:custGeom>
          <a:solidFill>
            <a:srgbClr val="EF4650"/>
          </a:solidFill>
        </p:spPr>
        <p:txBody>
          <a:bodyPr wrap="square" lIns="0" tIns="0" rIns="0" bIns="0" rtlCol="0"/>
          <a:lstStyle/>
          <a:p>
            <a:pPr defTabSz="554492"/>
            <a:endParaRPr sz="1092" kern="0">
              <a:solidFill>
                <a:sysClr val="windowText" lastClr="000000"/>
              </a:solidFill>
            </a:endParaRPr>
          </a:p>
        </p:txBody>
      </p:sp>
      <p:sp>
        <p:nvSpPr>
          <p:cNvPr id="3" name="object 16">
            <a:extLst>
              <a:ext uri="{FF2B5EF4-FFF2-40B4-BE49-F238E27FC236}">
                <a16:creationId xmlns:a16="http://schemas.microsoft.com/office/drawing/2014/main" id="{9FC8F2A6-1C04-6627-E0BE-70CB3614AC9F}"/>
              </a:ext>
            </a:extLst>
          </p:cNvPr>
          <p:cNvSpPr/>
          <p:nvPr/>
        </p:nvSpPr>
        <p:spPr>
          <a:xfrm>
            <a:off x="128655" y="347638"/>
            <a:ext cx="879150" cy="864855"/>
          </a:xfrm>
          <a:custGeom>
            <a:avLst/>
            <a:gdLst/>
            <a:ahLst/>
            <a:cxnLst/>
            <a:rect l="l" t="t" r="r" b="b"/>
            <a:pathLst>
              <a:path w="1426209" h="1426209">
                <a:moveTo>
                  <a:pt x="712826" y="0"/>
                </a:moveTo>
                <a:lnTo>
                  <a:pt x="664021" y="1644"/>
                </a:lnTo>
                <a:lnTo>
                  <a:pt x="616099" y="6507"/>
                </a:lnTo>
                <a:lnTo>
                  <a:pt x="569166" y="14482"/>
                </a:lnTo>
                <a:lnTo>
                  <a:pt x="523328" y="25463"/>
                </a:lnTo>
                <a:lnTo>
                  <a:pt x="478691" y="39344"/>
                </a:lnTo>
                <a:lnTo>
                  <a:pt x="435361" y="56018"/>
                </a:lnTo>
                <a:lnTo>
                  <a:pt x="393445" y="75380"/>
                </a:lnTo>
                <a:lnTo>
                  <a:pt x="353048" y="97324"/>
                </a:lnTo>
                <a:lnTo>
                  <a:pt x="314277" y="121742"/>
                </a:lnTo>
                <a:lnTo>
                  <a:pt x="277238" y="148529"/>
                </a:lnTo>
                <a:lnTo>
                  <a:pt x="242038" y="177580"/>
                </a:lnTo>
                <a:lnTo>
                  <a:pt x="208781" y="208786"/>
                </a:lnTo>
                <a:lnTo>
                  <a:pt x="177575" y="242044"/>
                </a:lnTo>
                <a:lnTo>
                  <a:pt x="148525"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5" y="1148428"/>
                </a:lnTo>
                <a:lnTo>
                  <a:pt x="177575" y="1183629"/>
                </a:lnTo>
                <a:lnTo>
                  <a:pt x="208781" y="1216887"/>
                </a:lnTo>
                <a:lnTo>
                  <a:pt x="242038" y="1248093"/>
                </a:lnTo>
                <a:lnTo>
                  <a:pt x="277238" y="1277143"/>
                </a:lnTo>
                <a:lnTo>
                  <a:pt x="314277" y="1303931"/>
                </a:lnTo>
                <a:lnTo>
                  <a:pt x="353048" y="1328349"/>
                </a:lnTo>
                <a:lnTo>
                  <a:pt x="393445" y="1350292"/>
                </a:lnTo>
                <a:lnTo>
                  <a:pt x="435361" y="1369654"/>
                </a:lnTo>
                <a:lnTo>
                  <a:pt x="478691" y="1386329"/>
                </a:lnTo>
                <a:lnTo>
                  <a:pt x="523328" y="1400210"/>
                </a:lnTo>
                <a:lnTo>
                  <a:pt x="569166" y="1411191"/>
                </a:lnTo>
                <a:lnTo>
                  <a:pt x="616099" y="1419166"/>
                </a:lnTo>
                <a:lnTo>
                  <a:pt x="664021" y="1424029"/>
                </a:lnTo>
                <a:lnTo>
                  <a:pt x="712826" y="1425673"/>
                </a:lnTo>
                <a:lnTo>
                  <a:pt x="761632" y="1424029"/>
                </a:lnTo>
                <a:lnTo>
                  <a:pt x="809555" y="1419166"/>
                </a:lnTo>
                <a:lnTo>
                  <a:pt x="856489" y="1411191"/>
                </a:lnTo>
                <a:lnTo>
                  <a:pt x="902328" y="1400210"/>
                </a:lnTo>
                <a:lnTo>
                  <a:pt x="946966" y="1386329"/>
                </a:lnTo>
                <a:lnTo>
                  <a:pt x="990297" y="1369654"/>
                </a:lnTo>
                <a:lnTo>
                  <a:pt x="1032214" y="1350292"/>
                </a:lnTo>
                <a:lnTo>
                  <a:pt x="1072611" y="1328349"/>
                </a:lnTo>
                <a:lnTo>
                  <a:pt x="1111382" y="1303931"/>
                </a:lnTo>
                <a:lnTo>
                  <a:pt x="1148422" y="1277143"/>
                </a:lnTo>
                <a:lnTo>
                  <a:pt x="1183623" y="1248093"/>
                </a:lnTo>
                <a:lnTo>
                  <a:pt x="1216880" y="1216887"/>
                </a:lnTo>
                <a:lnTo>
                  <a:pt x="1248086" y="1183629"/>
                </a:lnTo>
                <a:lnTo>
                  <a:pt x="1277136" y="1148428"/>
                </a:lnTo>
                <a:lnTo>
                  <a:pt x="1303923" y="1111388"/>
                </a:lnTo>
                <a:lnTo>
                  <a:pt x="1328341" y="1072617"/>
                </a:lnTo>
                <a:lnTo>
                  <a:pt x="1350284" y="1032220"/>
                </a:lnTo>
                <a:lnTo>
                  <a:pt x="1369645"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5" y="435370"/>
                </a:lnTo>
                <a:lnTo>
                  <a:pt x="1350284" y="393453"/>
                </a:lnTo>
                <a:lnTo>
                  <a:pt x="1328341" y="353056"/>
                </a:lnTo>
                <a:lnTo>
                  <a:pt x="1303923" y="314285"/>
                </a:lnTo>
                <a:lnTo>
                  <a:pt x="1277136" y="277245"/>
                </a:lnTo>
                <a:lnTo>
                  <a:pt x="1248086" y="242044"/>
                </a:lnTo>
                <a:lnTo>
                  <a:pt x="1216880" y="208786"/>
                </a:lnTo>
                <a:lnTo>
                  <a:pt x="1183623" y="177580"/>
                </a:lnTo>
                <a:lnTo>
                  <a:pt x="1148422" y="148529"/>
                </a:lnTo>
                <a:lnTo>
                  <a:pt x="1111382" y="121742"/>
                </a:lnTo>
                <a:lnTo>
                  <a:pt x="1072611" y="97324"/>
                </a:lnTo>
                <a:lnTo>
                  <a:pt x="1032214" y="75380"/>
                </a:lnTo>
                <a:lnTo>
                  <a:pt x="990297" y="56018"/>
                </a:lnTo>
                <a:lnTo>
                  <a:pt x="946966" y="39344"/>
                </a:lnTo>
                <a:lnTo>
                  <a:pt x="902328" y="25463"/>
                </a:lnTo>
                <a:lnTo>
                  <a:pt x="856489" y="14482"/>
                </a:lnTo>
                <a:lnTo>
                  <a:pt x="809555" y="6507"/>
                </a:lnTo>
                <a:lnTo>
                  <a:pt x="761632" y="1644"/>
                </a:lnTo>
                <a:lnTo>
                  <a:pt x="712826" y="0"/>
                </a:lnTo>
                <a:close/>
              </a:path>
            </a:pathLst>
          </a:custGeom>
          <a:solidFill>
            <a:srgbClr val="F8951D"/>
          </a:solidFill>
        </p:spPr>
        <p:txBody>
          <a:bodyPr wrap="square" lIns="0" tIns="0" rIns="0" bIns="0" rtlCol="0"/>
          <a:lstStyle/>
          <a:p>
            <a:pPr defTabSz="554492"/>
            <a:endParaRPr sz="1092" kern="0">
              <a:solidFill>
                <a:sysClr val="windowText" lastClr="000000"/>
              </a:solidFill>
            </a:endParaRPr>
          </a:p>
        </p:txBody>
      </p:sp>
      <p:sp>
        <p:nvSpPr>
          <p:cNvPr id="4" name="object 15">
            <a:extLst>
              <a:ext uri="{FF2B5EF4-FFF2-40B4-BE49-F238E27FC236}">
                <a16:creationId xmlns:a16="http://schemas.microsoft.com/office/drawing/2014/main" id="{F41169EE-AB2E-4EBC-BBEC-C8481FDB165B}"/>
              </a:ext>
            </a:extLst>
          </p:cNvPr>
          <p:cNvSpPr txBox="1"/>
          <p:nvPr/>
        </p:nvSpPr>
        <p:spPr>
          <a:xfrm>
            <a:off x="1343256" y="470561"/>
            <a:ext cx="10073289" cy="618861"/>
          </a:xfrm>
          <a:prstGeom prst="rect">
            <a:avLst/>
          </a:prstGeom>
        </p:spPr>
        <p:txBody>
          <a:bodyPr vert="horz" wrap="square" lIns="0" tIns="21564" rIns="0" bIns="0" rtlCol="0">
            <a:spAutoFit/>
          </a:bodyPr>
          <a:lstStyle/>
          <a:p>
            <a:pPr marL="7701" marR="3081" defTabSz="554492">
              <a:spcBef>
                <a:spcPts val="170"/>
              </a:spcBef>
            </a:pPr>
            <a:r>
              <a:rPr lang="es-ES" sz="1940" b="1" kern="0">
                <a:solidFill>
                  <a:prstClr val="white"/>
                </a:solidFill>
                <a:latin typeface="Rooney Pro"/>
                <a:cs typeface="Rooney Pro"/>
              </a:rPr>
              <a:t>CONTEXTO: Ante la oportunidad que proporciona la IA para la transformación económica, es preciso reforzar y acelerar su despliegue en España </a:t>
            </a:r>
            <a:endParaRPr sz="1940" b="1" kern="0">
              <a:solidFill>
                <a:prstClr val="white"/>
              </a:solidFill>
              <a:latin typeface="Rooney Pro"/>
              <a:cs typeface="Rooney Pro"/>
            </a:endParaRPr>
          </a:p>
        </p:txBody>
      </p:sp>
      <p:sp>
        <p:nvSpPr>
          <p:cNvPr id="5" name="object 2">
            <a:extLst>
              <a:ext uri="{FF2B5EF4-FFF2-40B4-BE49-F238E27FC236}">
                <a16:creationId xmlns:a16="http://schemas.microsoft.com/office/drawing/2014/main" id="{A2D4EBD7-929D-8E73-3EBA-C6A1951B1F05}"/>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6" name="object 5">
            <a:extLst>
              <a:ext uri="{FF2B5EF4-FFF2-40B4-BE49-F238E27FC236}">
                <a16:creationId xmlns:a16="http://schemas.microsoft.com/office/drawing/2014/main" id="{2F36CF5D-85A7-1A5D-CBBD-33C86B22AABA}"/>
              </a:ext>
            </a:extLst>
          </p:cNvPr>
          <p:cNvSpPr txBox="1"/>
          <p:nvPr/>
        </p:nvSpPr>
        <p:spPr>
          <a:xfrm>
            <a:off x="8129141" y="43402"/>
            <a:ext cx="3845611" cy="234406"/>
          </a:xfrm>
          <a:prstGeom prst="rect">
            <a:avLst/>
          </a:prstGeom>
        </p:spPr>
        <p:txBody>
          <a:bodyPr vert="horz" wrap="square" lIns="0" tIns="10397" rIns="0" bIns="0" rtlCol="0">
            <a:spAutoFit/>
          </a:bodyPr>
          <a:lstStyle/>
          <a:p>
            <a:pPr marL="7701" defTabSz="554492">
              <a:spcBef>
                <a:spcPts val="82"/>
              </a:spcBef>
            </a:pPr>
            <a:r>
              <a:rPr sz="1455" kern="0" err="1">
                <a:solidFill>
                  <a:srgbClr val="FFFFFF"/>
                </a:solidFill>
                <a:latin typeface="Open Sans"/>
                <a:cs typeface="Open Sans"/>
              </a:rPr>
              <a:t>Estrategia</a:t>
            </a:r>
            <a:r>
              <a:rPr sz="1455" kern="0" spc="64">
                <a:solidFill>
                  <a:srgbClr val="FFFFFF"/>
                </a:solidFill>
                <a:latin typeface="Open Sans"/>
                <a:cs typeface="Open Sans"/>
              </a:rPr>
              <a:t> </a:t>
            </a:r>
            <a:r>
              <a:rPr lang="es-ES" sz="1455" kern="0" spc="64">
                <a:solidFill>
                  <a:srgbClr val="FFFFFF"/>
                </a:solidFill>
                <a:latin typeface="Open Sans"/>
                <a:cs typeface="Open Sans"/>
              </a:rPr>
              <a:t>d</a:t>
            </a:r>
            <a:r>
              <a:rPr sz="1455" kern="0">
                <a:solidFill>
                  <a:srgbClr val="FFFFFF"/>
                </a:solidFill>
                <a:latin typeface="Open Sans"/>
                <a:cs typeface="Open Sans"/>
              </a:rPr>
              <a:t>e</a:t>
            </a:r>
            <a:r>
              <a:rPr sz="1455" kern="0" spc="67">
                <a:solidFill>
                  <a:srgbClr val="FFFFFF"/>
                </a:solidFill>
                <a:latin typeface="Open Sans"/>
                <a:cs typeface="Open Sans"/>
              </a:rPr>
              <a:t> </a:t>
            </a:r>
            <a:r>
              <a:rPr sz="1455" kern="0" err="1">
                <a:solidFill>
                  <a:srgbClr val="FFFFFF"/>
                </a:solidFill>
                <a:latin typeface="Open Sans"/>
                <a:cs typeface="Open Sans"/>
              </a:rPr>
              <a:t>inteligencia</a:t>
            </a:r>
            <a:r>
              <a:rPr sz="1455" kern="0" spc="64">
                <a:solidFill>
                  <a:srgbClr val="FFFFFF"/>
                </a:solidFill>
                <a:latin typeface="Open Sans"/>
                <a:cs typeface="Open Sans"/>
              </a:rPr>
              <a:t> </a:t>
            </a:r>
            <a:r>
              <a:rPr sz="1455" kern="0" spc="-6" err="1">
                <a:solidFill>
                  <a:srgbClr val="FFFFFF"/>
                </a:solidFill>
                <a:latin typeface="Open Sans"/>
                <a:cs typeface="Open Sans"/>
              </a:rPr>
              <a:t>artificia</a:t>
            </a:r>
            <a:r>
              <a:rPr lang="es-ES" sz="1455" kern="0" spc="-6">
                <a:solidFill>
                  <a:srgbClr val="FFFFFF"/>
                </a:solidFill>
                <a:latin typeface="Open Sans"/>
                <a:cs typeface="Open Sans"/>
              </a:rPr>
              <a:t>l 2024</a:t>
            </a:r>
            <a:endParaRPr sz="1455" kern="0">
              <a:solidFill>
                <a:sysClr val="windowText" lastClr="000000"/>
              </a:solidFill>
              <a:latin typeface="Open Sans"/>
              <a:cs typeface="Open Sans"/>
            </a:endParaRPr>
          </a:p>
        </p:txBody>
      </p:sp>
      <p:sp>
        <p:nvSpPr>
          <p:cNvPr id="7" name="object 4">
            <a:extLst>
              <a:ext uri="{FF2B5EF4-FFF2-40B4-BE49-F238E27FC236}">
                <a16:creationId xmlns:a16="http://schemas.microsoft.com/office/drawing/2014/main" id="{82FE7DEA-5CBE-25F8-FDE4-DABAC3941DCA}"/>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sp>
        <p:nvSpPr>
          <p:cNvPr id="8" name="object 5">
            <a:extLst>
              <a:ext uri="{FF2B5EF4-FFF2-40B4-BE49-F238E27FC236}">
                <a16:creationId xmlns:a16="http://schemas.microsoft.com/office/drawing/2014/main" id="{9EFA6E92-E442-B3E6-89C5-B252F59CC377}"/>
              </a:ext>
            </a:extLst>
          </p:cNvPr>
          <p:cNvSpPr txBox="1"/>
          <p:nvPr/>
        </p:nvSpPr>
        <p:spPr>
          <a:xfrm>
            <a:off x="8237562" y="0"/>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
        <p:nvSpPr>
          <p:cNvPr id="13" name="Marcador de número de diapositiva 12">
            <a:extLst>
              <a:ext uri="{FF2B5EF4-FFF2-40B4-BE49-F238E27FC236}">
                <a16:creationId xmlns:a16="http://schemas.microsoft.com/office/drawing/2014/main" id="{51B97CF1-9FB4-C1DC-631C-D29AFA422EB3}"/>
              </a:ext>
            </a:extLst>
          </p:cNvPr>
          <p:cNvSpPr>
            <a:spLocks noGrp="1"/>
          </p:cNvSpPr>
          <p:nvPr>
            <p:ph type="sldNum" sz="quarter" idx="7"/>
          </p:nvPr>
        </p:nvSpPr>
        <p:spPr>
          <a:xfrm>
            <a:off x="9238248" y="6425171"/>
            <a:ext cx="2803963" cy="168059"/>
          </a:xfrm>
        </p:spPr>
        <p:txBody>
          <a:bodyPr/>
          <a:lstStyle/>
          <a:p>
            <a:pPr defTabSz="554492"/>
            <a:fld id="{B6F15528-21DE-4FAA-801E-634DDDAF4B2B}" type="slidenum">
              <a:rPr lang="es-ES" sz="1092" kern="0">
                <a:solidFill>
                  <a:prstClr val="black">
                    <a:tint val="75000"/>
                  </a:prstClr>
                </a:solidFill>
              </a:rPr>
              <a:pPr defTabSz="554492"/>
              <a:t>2</a:t>
            </a:fld>
            <a:endParaRPr lang="es-ES" sz="1092" kern="0">
              <a:solidFill>
                <a:prstClr val="black">
                  <a:tint val="75000"/>
                </a:prstClr>
              </a:solidFill>
            </a:endParaRPr>
          </a:p>
        </p:txBody>
      </p:sp>
      <p:sp>
        <p:nvSpPr>
          <p:cNvPr id="14" name="object 6">
            <a:extLst>
              <a:ext uri="{FF2B5EF4-FFF2-40B4-BE49-F238E27FC236}">
                <a16:creationId xmlns:a16="http://schemas.microsoft.com/office/drawing/2014/main" id="{45D2C49E-5F58-649D-54C1-F310276F7B03}"/>
              </a:ext>
            </a:extLst>
          </p:cNvPr>
          <p:cNvSpPr txBox="1"/>
          <p:nvPr/>
        </p:nvSpPr>
        <p:spPr>
          <a:xfrm>
            <a:off x="920733" y="1528554"/>
            <a:ext cx="10753917" cy="1152936"/>
          </a:xfrm>
          <a:prstGeom prst="rect">
            <a:avLst/>
          </a:prstGeom>
        </p:spPr>
        <p:txBody>
          <a:bodyPr vert="horz" wrap="square" lIns="0" tIns="17328" rIns="0" bIns="0" rtlCol="0">
            <a:spAutoFit/>
          </a:bodyPr>
          <a:lstStyle/>
          <a:p>
            <a:pPr marL="284947" marR="3081" indent="-277246" defTabSz="554492">
              <a:lnSpc>
                <a:spcPct val="150000"/>
              </a:lnSpc>
              <a:spcBef>
                <a:spcPts val="136"/>
              </a:spcBef>
              <a:buFont typeface="Courier New" panose="02070309020205020404" pitchFamily="49" charset="0"/>
              <a:buChar char="o"/>
            </a:pPr>
            <a:r>
              <a:rPr lang="es-ES" sz="1698" kern="0" dirty="0">
                <a:solidFill>
                  <a:sysClr val="windowText" lastClr="000000"/>
                </a:solidFill>
                <a:latin typeface="Frutiger"/>
                <a:cs typeface="Frutiger"/>
              </a:rPr>
              <a:t>La evolución de la IA está siendo muy rápida, apoyada en al aumento de las capacidades computacionales y, recientemente, de los modelos de lenguaje: es preciso </a:t>
            </a:r>
            <a:r>
              <a:rPr lang="es-ES" sz="1698" b="1" kern="0" dirty="0">
                <a:solidFill>
                  <a:srgbClr val="FF0000"/>
                </a:solidFill>
                <a:latin typeface="Frutiger"/>
                <a:cs typeface="Frutiger"/>
              </a:rPr>
              <a:t>reforzar las capacidades necesarias para su desarrollo y hacerlo de forma rápida.</a:t>
            </a:r>
            <a:endParaRPr sz="1698" b="1" kern="0" dirty="0">
              <a:solidFill>
                <a:srgbClr val="FF0000"/>
              </a:solidFill>
              <a:latin typeface="Frutiger"/>
              <a:cs typeface="Frutiger"/>
            </a:endParaRPr>
          </a:p>
        </p:txBody>
      </p:sp>
      <p:sp>
        <p:nvSpPr>
          <p:cNvPr id="15" name="object 6">
            <a:extLst>
              <a:ext uri="{FF2B5EF4-FFF2-40B4-BE49-F238E27FC236}">
                <a16:creationId xmlns:a16="http://schemas.microsoft.com/office/drawing/2014/main" id="{7A015EFE-2B09-1459-6120-C8F3843FEC28}"/>
              </a:ext>
            </a:extLst>
          </p:cNvPr>
          <p:cNvSpPr txBox="1"/>
          <p:nvPr/>
        </p:nvSpPr>
        <p:spPr>
          <a:xfrm>
            <a:off x="920733" y="3082980"/>
            <a:ext cx="10753917" cy="760970"/>
          </a:xfrm>
          <a:prstGeom prst="rect">
            <a:avLst/>
          </a:prstGeom>
        </p:spPr>
        <p:txBody>
          <a:bodyPr vert="horz" wrap="square" lIns="0" tIns="17328" rIns="0" bIns="0" rtlCol="0">
            <a:spAutoFit/>
          </a:bodyPr>
          <a:lstStyle/>
          <a:p>
            <a:pPr marL="284947" marR="3081" indent="-277246" defTabSz="554492">
              <a:lnSpc>
                <a:spcPct val="150000"/>
              </a:lnSpc>
              <a:spcBef>
                <a:spcPts val="136"/>
              </a:spcBef>
              <a:buFont typeface="Courier New" panose="02070309020205020404" pitchFamily="49" charset="0"/>
              <a:buChar char="o"/>
            </a:pPr>
            <a:r>
              <a:rPr lang="es-ES" sz="1698" kern="0" dirty="0">
                <a:solidFill>
                  <a:sysClr val="windowText" lastClr="000000"/>
                </a:solidFill>
                <a:latin typeface="Frutiger"/>
                <a:cs typeface="Frutiger"/>
              </a:rPr>
              <a:t>Cada vez hay más evidencia de su impacto positivo en productividad como en crecimiento económico: es esencial </a:t>
            </a:r>
            <a:r>
              <a:rPr lang="es-ES" sz="1698" b="1" kern="0" dirty="0">
                <a:solidFill>
                  <a:srgbClr val="FF0000"/>
                </a:solidFill>
                <a:latin typeface="Frutiger"/>
                <a:cs typeface="Frutiger"/>
              </a:rPr>
              <a:t>acelerar el uso aplicado de la IA en el sector público e impulsarlo en el sector privado.</a:t>
            </a:r>
            <a:endParaRPr sz="1698" b="1" kern="0" dirty="0">
              <a:solidFill>
                <a:srgbClr val="FF0000"/>
              </a:solidFill>
              <a:latin typeface="Frutiger"/>
              <a:cs typeface="Frutiger"/>
            </a:endParaRPr>
          </a:p>
        </p:txBody>
      </p:sp>
      <p:sp>
        <p:nvSpPr>
          <p:cNvPr id="16" name="object 6">
            <a:extLst>
              <a:ext uri="{FF2B5EF4-FFF2-40B4-BE49-F238E27FC236}">
                <a16:creationId xmlns:a16="http://schemas.microsoft.com/office/drawing/2014/main" id="{3B9CE638-E8E1-2163-7238-2D04D094D6BF}"/>
              </a:ext>
            </a:extLst>
          </p:cNvPr>
          <p:cNvSpPr txBox="1"/>
          <p:nvPr/>
        </p:nvSpPr>
        <p:spPr>
          <a:xfrm>
            <a:off x="920733" y="4317291"/>
            <a:ext cx="10753917" cy="760970"/>
          </a:xfrm>
          <a:prstGeom prst="rect">
            <a:avLst/>
          </a:prstGeom>
        </p:spPr>
        <p:txBody>
          <a:bodyPr vert="horz" wrap="square" lIns="0" tIns="17328" rIns="0" bIns="0" rtlCol="0">
            <a:spAutoFit/>
          </a:bodyPr>
          <a:lstStyle/>
          <a:p>
            <a:pPr marL="284947" marR="3081" indent="-277246" defTabSz="554492">
              <a:lnSpc>
                <a:spcPct val="150000"/>
              </a:lnSpc>
              <a:spcBef>
                <a:spcPts val="136"/>
              </a:spcBef>
              <a:buFont typeface="Courier New" panose="02070309020205020404" pitchFamily="49" charset="0"/>
              <a:buChar char="o"/>
            </a:pPr>
            <a:r>
              <a:rPr lang="es-ES" sz="1698" kern="0" dirty="0">
                <a:solidFill>
                  <a:sysClr val="windowText" lastClr="000000"/>
                </a:solidFill>
                <a:latin typeface="Frutiger"/>
                <a:cs typeface="Frutiger"/>
              </a:rPr>
              <a:t>En los últimos años se han desarrollado y desplegado varias capacidades asociadas: </a:t>
            </a:r>
            <a:r>
              <a:rPr lang="es-ES" sz="1698" b="1" kern="0" dirty="0">
                <a:solidFill>
                  <a:srgbClr val="FF0000"/>
                </a:solidFill>
                <a:latin typeface="Frutiger"/>
                <a:cs typeface="Frutiger"/>
              </a:rPr>
              <a:t>es preciso apalancarse en ellas y expandirlas. </a:t>
            </a:r>
            <a:endParaRPr sz="1698" b="1" kern="0" dirty="0">
              <a:solidFill>
                <a:srgbClr val="FF0000"/>
              </a:solidFill>
              <a:latin typeface="Frutiger"/>
              <a:cs typeface="Frutiger"/>
            </a:endParaRPr>
          </a:p>
        </p:txBody>
      </p:sp>
      <p:sp>
        <p:nvSpPr>
          <p:cNvPr id="17" name="object 6">
            <a:extLst>
              <a:ext uri="{FF2B5EF4-FFF2-40B4-BE49-F238E27FC236}">
                <a16:creationId xmlns:a16="http://schemas.microsoft.com/office/drawing/2014/main" id="{04590A4A-C921-28F6-A4B5-B81584042A1F}"/>
              </a:ext>
            </a:extLst>
          </p:cNvPr>
          <p:cNvSpPr txBox="1"/>
          <p:nvPr/>
        </p:nvSpPr>
        <p:spPr>
          <a:xfrm>
            <a:off x="920733" y="5363978"/>
            <a:ext cx="10753917" cy="1152936"/>
          </a:xfrm>
          <a:prstGeom prst="rect">
            <a:avLst/>
          </a:prstGeom>
        </p:spPr>
        <p:txBody>
          <a:bodyPr vert="horz" wrap="square" lIns="0" tIns="17328" rIns="0" bIns="0" rtlCol="0">
            <a:spAutoFit/>
          </a:bodyPr>
          <a:lstStyle/>
          <a:p>
            <a:pPr marL="284947" marR="3081" indent="-277246" defTabSz="554492">
              <a:lnSpc>
                <a:spcPct val="150000"/>
              </a:lnSpc>
              <a:spcBef>
                <a:spcPts val="136"/>
              </a:spcBef>
              <a:buFont typeface="Courier New" panose="02070309020205020404" pitchFamily="49" charset="0"/>
              <a:buChar char="o"/>
            </a:pPr>
            <a:r>
              <a:rPr lang="es-ES" sz="1698" kern="0" dirty="0">
                <a:solidFill>
                  <a:sysClr val="windowText" lastClr="000000"/>
                </a:solidFill>
                <a:latin typeface="Frutiger"/>
                <a:cs typeface="Frutiger"/>
              </a:rPr>
              <a:t>El despliegue de la IA suscita escenarios de grandes incertidumbres para los que se requieren generar amplios consensos sociales si se pretende que España sea </a:t>
            </a:r>
            <a:r>
              <a:rPr lang="es-ES" sz="1698" b="1" kern="0" dirty="0">
                <a:solidFill>
                  <a:srgbClr val="FF0000"/>
                </a:solidFill>
                <a:latin typeface="Frutiger"/>
                <a:cs typeface="Frutiger"/>
              </a:rPr>
              <a:t>líder en el desarrollo de una IA transparente, ética, responsable y humanista. </a:t>
            </a:r>
            <a:endParaRPr sz="1698" b="1" kern="0" dirty="0">
              <a:solidFill>
                <a:srgbClr val="FF0000"/>
              </a:solidFill>
              <a:latin typeface="Frutiger"/>
              <a:cs typeface="Frutiger"/>
            </a:endParaRPr>
          </a:p>
        </p:txBody>
      </p:sp>
    </p:spTree>
    <p:extLst>
      <p:ext uri="{BB962C8B-B14F-4D97-AF65-F5344CB8AC3E}">
        <p14:creationId xmlns:p14="http://schemas.microsoft.com/office/powerpoint/2010/main" val="414388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42BAE-D22C-DA8F-B0F8-FAD84CC6A8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46DA45-A3EE-A66F-E423-73BBA1A6AFF5}"/>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20</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6EE6E7D1-A17B-5645-FEC6-65E0B5949EA9}"/>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Criterios de evaluación</a:t>
            </a:r>
          </a:p>
        </p:txBody>
      </p:sp>
      <p:sp>
        <p:nvSpPr>
          <p:cNvPr id="52" name="Rectangle 51">
            <a:extLst>
              <a:ext uri="{FF2B5EF4-FFF2-40B4-BE49-F238E27FC236}">
                <a16:creationId xmlns:a16="http://schemas.microsoft.com/office/drawing/2014/main" id="{53EF12C5-C90E-2711-2C98-406AF93EF429}"/>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A0ABD183-7353-9CD4-889A-A30ED3E0E692}"/>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F9AFAF55-92AD-650A-F5E9-A8D2B78AEE53}"/>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B6BBC788-0A8C-8942-9975-404492A8F7C4}"/>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BD93732C-E18E-6B7E-EE29-36499DA69597}"/>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771BC56B-8505-8E76-5FA6-29F99F0831E6}"/>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2F3EFF23-FFDE-307C-A8EF-4C3158C567A0}"/>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6" name="Tabla 1">
            <a:extLst>
              <a:ext uri="{FF2B5EF4-FFF2-40B4-BE49-F238E27FC236}">
                <a16:creationId xmlns:a16="http://schemas.microsoft.com/office/drawing/2014/main" id="{EAB2DBC0-7DF0-B469-1ABE-869BA51D5B43}"/>
              </a:ext>
            </a:extLst>
          </p:cNvPr>
          <p:cNvGraphicFramePr>
            <a:graphicFrameLocks noGrp="1"/>
          </p:cNvGraphicFramePr>
          <p:nvPr>
            <p:extLst>
              <p:ext uri="{D42A27DB-BD31-4B8C-83A1-F6EECF244321}">
                <p14:modId xmlns:p14="http://schemas.microsoft.com/office/powerpoint/2010/main" val="2694420870"/>
              </p:ext>
            </p:extLst>
          </p:nvPr>
        </p:nvGraphicFramePr>
        <p:xfrm>
          <a:off x="1256270" y="1536110"/>
          <a:ext cx="9679459" cy="4008000"/>
        </p:xfrm>
        <a:graphic>
          <a:graphicData uri="http://schemas.openxmlformats.org/drawingml/2006/table">
            <a:tbl>
              <a:tblPr firstRow="1" bandRow="1">
                <a:tableStyleId>{BC89EF96-8CEA-46FF-86C4-4CE0E7609802}</a:tableStyleId>
              </a:tblPr>
              <a:tblGrid>
                <a:gridCol w="6575968">
                  <a:extLst>
                    <a:ext uri="{9D8B030D-6E8A-4147-A177-3AD203B41FA5}">
                      <a16:colId xmlns:a16="http://schemas.microsoft.com/office/drawing/2014/main" val="239610582"/>
                    </a:ext>
                  </a:extLst>
                </a:gridCol>
                <a:gridCol w="1640557">
                  <a:extLst>
                    <a:ext uri="{9D8B030D-6E8A-4147-A177-3AD203B41FA5}">
                      <a16:colId xmlns:a16="http://schemas.microsoft.com/office/drawing/2014/main" val="1495153279"/>
                    </a:ext>
                  </a:extLst>
                </a:gridCol>
                <a:gridCol w="1462934">
                  <a:extLst>
                    <a:ext uri="{9D8B030D-6E8A-4147-A177-3AD203B41FA5}">
                      <a16:colId xmlns:a16="http://schemas.microsoft.com/office/drawing/2014/main" val="1165516062"/>
                    </a:ext>
                  </a:extLst>
                </a:gridCol>
              </a:tblGrid>
              <a:tr h="409363">
                <a:tc>
                  <a:txBody>
                    <a:bodyPr/>
                    <a:lstStyle/>
                    <a:p>
                      <a:pPr algn="ctr"/>
                      <a:r>
                        <a:rPr lang="es-ES" sz="1400" dirty="0">
                          <a:latin typeface="Arial" panose="020B0604020202020204" pitchFamily="34" charset="0"/>
                          <a:cs typeface="Arial" panose="020B0604020202020204" pitchFamily="34" charset="0"/>
                        </a:rPr>
                        <a:t>CRITERIOS</a:t>
                      </a:r>
                      <a:endParaRPr sz="1400"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marL="0" algn="ctr" defTabSz="914400" rtl="0" eaLnBrk="1" latinLnBrk="0" hangingPunct="1"/>
                      <a:r>
                        <a:rPr lang="es-ES" sz="1100" b="1" kern="1200" dirty="0">
                          <a:solidFill>
                            <a:schemeClr val="tx1"/>
                          </a:solidFill>
                          <a:latin typeface="Arial" panose="020B0604020202020204" pitchFamily="34" charset="0"/>
                          <a:ea typeface="+mn-ea"/>
                          <a:cs typeface="Arial" panose="020B0604020202020204" pitchFamily="34" charset="0"/>
                        </a:rPr>
                        <a:t>PUNTUACIÓN MÁXIMA</a:t>
                      </a:r>
                    </a:p>
                  </a:txBody>
                  <a:tcPr anchor="ctr">
                    <a:solidFill>
                      <a:schemeClr val="accent1">
                        <a:lumMod val="60000"/>
                        <a:lumOff val="40000"/>
                      </a:schemeClr>
                    </a:solidFill>
                  </a:tcPr>
                </a:tc>
                <a:tc>
                  <a:txBody>
                    <a:bodyPr/>
                    <a:lstStyle/>
                    <a:p>
                      <a:pPr marL="0" algn="ctr" defTabSz="914400" rtl="0" eaLnBrk="1" latinLnBrk="0" hangingPunct="1"/>
                      <a:r>
                        <a:rPr lang="es-ES" sz="1100" b="1" kern="1200" dirty="0">
                          <a:solidFill>
                            <a:schemeClr val="tx1"/>
                          </a:solidFill>
                          <a:latin typeface="Arial" panose="020B0604020202020204" pitchFamily="34" charset="0"/>
                          <a:ea typeface="+mn-ea"/>
                          <a:cs typeface="Arial" panose="020B0604020202020204" pitchFamily="34" charset="0"/>
                        </a:rPr>
                        <a:t>UMBRAL</a:t>
                      </a:r>
                    </a:p>
                  </a:txBody>
                  <a:tcPr anchor="ctr">
                    <a:solidFill>
                      <a:schemeClr val="accent1">
                        <a:lumMod val="60000"/>
                        <a:lumOff val="40000"/>
                      </a:schemeClr>
                    </a:solidFill>
                  </a:tcPr>
                </a:tc>
                <a:extLst>
                  <a:ext uri="{0D108BD9-81ED-4DB2-BD59-A6C34878D82A}">
                    <a16:rowId xmlns:a16="http://schemas.microsoft.com/office/drawing/2014/main" val="2183205190"/>
                  </a:ext>
                </a:extLst>
              </a:tr>
              <a:tr h="409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Arial" panose="020B0604020202020204" pitchFamily="34" charset="0"/>
                          <a:cs typeface="Arial" panose="020B0604020202020204" pitchFamily="34" charset="0"/>
                        </a:rPr>
                        <a:t>Adecuación al objeto, tipo de proyecto y finalidad de la convocatoria.</a:t>
                      </a:r>
                    </a:p>
                  </a:txBody>
                  <a:tcPr anchor="ctr">
                    <a:solidFill>
                      <a:schemeClr val="accent1">
                        <a:lumMod val="20000"/>
                        <a:lumOff val="80000"/>
                      </a:schemeClr>
                    </a:solidFill>
                  </a:tcPr>
                </a:tc>
                <a:tc gridSpan="2">
                  <a:txBody>
                    <a:bodyPr/>
                    <a:lstStyle/>
                    <a:p>
                      <a:pPr algn="ctr"/>
                      <a:r>
                        <a:rPr lang="es-ES" sz="1200" b="0" dirty="0">
                          <a:solidFill>
                            <a:schemeClr val="tx1"/>
                          </a:solidFill>
                          <a:latin typeface="Arial" panose="020B0604020202020204" pitchFamily="34" charset="0"/>
                          <a:cs typeface="Arial" panose="020B0604020202020204" pitchFamily="34" charset="0"/>
                        </a:rPr>
                        <a:t>Criterio excluyente</a:t>
                      </a:r>
                      <a:endParaRPr lang="es-ES" sz="120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hMerge="1">
                  <a:txBody>
                    <a:bodyPr/>
                    <a:lstStyle/>
                    <a:p>
                      <a:endParaRPr dirty="0"/>
                    </a:p>
                  </a:txBody>
                  <a:tcPr anchor="ctr"/>
                </a:tc>
                <a:extLst>
                  <a:ext uri="{0D108BD9-81ED-4DB2-BD59-A6C34878D82A}">
                    <a16:rowId xmlns:a16="http://schemas.microsoft.com/office/drawing/2014/main" val="1928139805"/>
                  </a:ext>
                </a:extLst>
              </a:tr>
              <a:tr h="240802">
                <a:tc>
                  <a:txBody>
                    <a:bodyPr/>
                    <a:lstStyle/>
                    <a:p>
                      <a:r>
                        <a:rPr lang="es-ES" sz="1200" b="0" dirty="0">
                          <a:solidFill>
                            <a:schemeClr val="tx1"/>
                          </a:solidFill>
                          <a:latin typeface="Arial" panose="020B0604020202020204" pitchFamily="34" charset="0"/>
                          <a:cs typeface="Arial" panose="020B0604020202020204" pitchFamily="34" charset="0"/>
                        </a:rPr>
                        <a:t>Criterio de solvencia financiera</a:t>
                      </a:r>
                    </a:p>
                  </a:txBody>
                  <a:tcPr anchor="ctr">
                    <a:solidFill>
                      <a:schemeClr val="accent1">
                        <a:lumMod val="20000"/>
                        <a:lumOff val="80000"/>
                      </a:schemeClr>
                    </a:solidFill>
                  </a:tcPr>
                </a:tc>
                <a:tc gridSpan="2">
                  <a:txBody>
                    <a:bodyPr/>
                    <a:lstStyle/>
                    <a:p>
                      <a:pPr algn="ctr"/>
                      <a:r>
                        <a:rPr lang="es-ES" sz="1200" b="0" dirty="0">
                          <a:solidFill>
                            <a:schemeClr val="tx1"/>
                          </a:solidFill>
                          <a:latin typeface="Arial" panose="020B0604020202020204" pitchFamily="34" charset="0"/>
                          <a:cs typeface="Arial" panose="020B0604020202020204" pitchFamily="34" charset="0"/>
                        </a:rPr>
                        <a:t>Criterio excluyente</a:t>
                      </a:r>
                      <a:endParaRPr lang="es-ES" sz="120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hMerge="1">
                  <a:txBody>
                    <a:bodyPr/>
                    <a:lstStyle/>
                    <a:p>
                      <a:endParaRPr dirty="0"/>
                    </a:p>
                  </a:txBody>
                  <a:tcPr anchor="ctr"/>
                </a:tc>
                <a:extLst>
                  <a:ext uri="{0D108BD9-81ED-4DB2-BD59-A6C34878D82A}">
                    <a16:rowId xmlns:a16="http://schemas.microsoft.com/office/drawing/2014/main" val="1723010518"/>
                  </a:ext>
                </a:extLst>
              </a:tr>
              <a:tr h="262632">
                <a:tc>
                  <a:txBody>
                    <a:bodyPr/>
                    <a:lstStyle/>
                    <a:p>
                      <a:r>
                        <a:rPr lang="es-ES" sz="1200" b="0" dirty="0">
                          <a:solidFill>
                            <a:schemeClr val="tx1"/>
                          </a:solidFill>
                          <a:latin typeface="Arial" panose="020B0604020202020204" pitchFamily="34" charset="0"/>
                          <a:cs typeface="Arial" panose="020B0604020202020204" pitchFamily="34" charset="0"/>
                        </a:rPr>
                        <a:t>Cumplimiento del Efecto Incentivador (artículo 6 del RGEC)</a:t>
                      </a:r>
                    </a:p>
                  </a:txBody>
                  <a:tcPr anchor="ctr">
                    <a:solidFill>
                      <a:schemeClr val="accent1">
                        <a:lumMod val="20000"/>
                        <a:lumOff val="80000"/>
                      </a:schemeClr>
                    </a:solidFill>
                  </a:tcPr>
                </a:tc>
                <a:tc gridSpan="2">
                  <a:txBody>
                    <a:bodyPr/>
                    <a:lstStyle/>
                    <a:p>
                      <a:pPr algn="ctr"/>
                      <a:r>
                        <a:rPr lang="es-ES" sz="1200" b="0" dirty="0">
                          <a:solidFill>
                            <a:schemeClr val="tx1"/>
                          </a:solidFill>
                          <a:latin typeface="Arial" panose="020B0604020202020204" pitchFamily="34" charset="0"/>
                          <a:cs typeface="Arial" panose="020B0604020202020204" pitchFamily="34" charset="0"/>
                        </a:rPr>
                        <a:t>Criterio excluyente</a:t>
                      </a:r>
                      <a:endParaRPr lang="es-ES" sz="120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hMerge="1">
                  <a:txBody>
                    <a:bodyPr/>
                    <a:lstStyle/>
                    <a:p>
                      <a:pPr algn="ctr"/>
                      <a:endParaRPr lang="es-ES" sz="1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50079606"/>
                  </a:ext>
                </a:extLst>
              </a:tr>
              <a:tr h="202916">
                <a:tc>
                  <a:txBody>
                    <a:bodyPr/>
                    <a:lstStyle/>
                    <a:p>
                      <a:r>
                        <a:rPr lang="es-ES" sz="1200" b="0" dirty="0">
                          <a:solidFill>
                            <a:schemeClr val="tx1"/>
                          </a:solidFill>
                          <a:latin typeface="Arial" panose="020B0604020202020204" pitchFamily="34" charset="0"/>
                          <a:cs typeface="Arial" panose="020B0604020202020204" pitchFamily="34" charset="0"/>
                        </a:rPr>
                        <a:t>Criterios técnicos</a:t>
                      </a:r>
                    </a:p>
                  </a:txBody>
                  <a:tcPr anchor="ctr">
                    <a:solidFill>
                      <a:schemeClr val="accent1">
                        <a:lumMod val="20000"/>
                        <a:lumOff val="80000"/>
                      </a:schemeClr>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80</a:t>
                      </a:r>
                    </a:p>
                  </a:txBody>
                  <a:tcPr anchor="ctr">
                    <a:solidFill>
                      <a:schemeClr val="accent1">
                        <a:lumMod val="20000"/>
                        <a:lumOff val="80000"/>
                      </a:schemeClr>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40</a:t>
                      </a:r>
                    </a:p>
                  </a:txBody>
                  <a:tcPr anchor="ctr">
                    <a:solidFill>
                      <a:schemeClr val="accent1">
                        <a:lumMod val="20000"/>
                        <a:lumOff val="80000"/>
                      </a:schemeClr>
                    </a:solidFill>
                  </a:tcPr>
                </a:tc>
                <a:extLst>
                  <a:ext uri="{0D108BD9-81ED-4DB2-BD59-A6C34878D82A}">
                    <a16:rowId xmlns:a16="http://schemas.microsoft.com/office/drawing/2014/main" val="4110438421"/>
                  </a:ext>
                </a:extLst>
              </a:tr>
              <a:tr h="240802">
                <a:tc>
                  <a:txBody>
                    <a:bodyPr/>
                    <a:lstStyle/>
                    <a:p>
                      <a:pPr lvl="1"/>
                      <a:r>
                        <a:rPr lang="es-ES" sz="1200" b="0" dirty="0">
                          <a:solidFill>
                            <a:schemeClr val="tx1"/>
                          </a:solidFill>
                          <a:latin typeface="Arial" panose="020B0604020202020204" pitchFamily="34" charset="0"/>
                          <a:cs typeface="Arial" panose="020B0604020202020204" pitchFamily="34" charset="0"/>
                        </a:rPr>
                        <a:t>Calidad técnica de la solución y del empleo de la inteligencia artificial.</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20</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solidFill>
                      <a:schemeClr val="bg1"/>
                    </a:solidFill>
                  </a:tcPr>
                </a:tc>
                <a:extLst>
                  <a:ext uri="{0D108BD9-81ED-4DB2-BD59-A6C34878D82A}">
                    <a16:rowId xmlns:a16="http://schemas.microsoft.com/office/drawing/2014/main" val="1582230723"/>
                  </a:ext>
                </a:extLst>
              </a:tr>
              <a:tr h="240802">
                <a:tc>
                  <a:txBody>
                    <a:bodyPr/>
                    <a:lstStyle/>
                    <a:p>
                      <a:pPr lvl="1"/>
                      <a:r>
                        <a:rPr lang="es-ES" sz="1200" b="0" dirty="0">
                          <a:solidFill>
                            <a:schemeClr val="tx1"/>
                          </a:solidFill>
                          <a:latin typeface="Arial" panose="020B0604020202020204" pitchFamily="34" charset="0"/>
                          <a:cs typeface="Arial" panose="020B0604020202020204" pitchFamily="34" charset="0"/>
                        </a:rPr>
                        <a:t>Calidad y concreción del plan de trabajo y sus actuaciones.</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20</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solidFill>
                      <a:schemeClr val="bg1"/>
                    </a:solidFill>
                  </a:tcPr>
                </a:tc>
                <a:extLst>
                  <a:ext uri="{0D108BD9-81ED-4DB2-BD59-A6C34878D82A}">
                    <a16:rowId xmlns:a16="http://schemas.microsoft.com/office/drawing/2014/main" val="3518917458"/>
                  </a:ext>
                </a:extLst>
              </a:tr>
              <a:tr h="240802">
                <a:tc>
                  <a:txBody>
                    <a:bodyPr/>
                    <a:lstStyle/>
                    <a:p>
                      <a:pPr lvl="1"/>
                      <a:r>
                        <a:rPr lang="es-ES" sz="1200" b="0" dirty="0">
                          <a:solidFill>
                            <a:schemeClr val="tx1"/>
                          </a:solidFill>
                          <a:latin typeface="Arial" panose="020B0604020202020204" pitchFamily="34" charset="0"/>
                          <a:cs typeface="Arial" panose="020B0604020202020204" pitchFamily="34" charset="0"/>
                        </a:rPr>
                        <a:t>Credibilidad y adecuación del plan de despliegue propuesto</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20</a:t>
                      </a:r>
                    </a:p>
                  </a:txBody>
                  <a:tcPr anchor="ctr">
                    <a:solidFill>
                      <a:schemeClr val="bg1"/>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solidFill>
                      <a:schemeClr val="bg1"/>
                    </a:solidFill>
                  </a:tcPr>
                </a:tc>
                <a:extLst>
                  <a:ext uri="{0D108BD9-81ED-4DB2-BD59-A6C34878D82A}">
                    <a16:rowId xmlns:a16="http://schemas.microsoft.com/office/drawing/2014/main" val="1461279415"/>
                  </a:ext>
                </a:extLst>
              </a:tr>
              <a:tr h="240802">
                <a:tc>
                  <a:txBody>
                    <a:bodyPr/>
                    <a:lstStyle/>
                    <a:p>
                      <a:pPr lvl="1"/>
                      <a:r>
                        <a:rPr lang="es-ES" sz="1200" b="0" dirty="0">
                          <a:solidFill>
                            <a:schemeClr val="tx1"/>
                          </a:solidFill>
                          <a:latin typeface="Arial" panose="020B0604020202020204" pitchFamily="34" charset="0"/>
                          <a:cs typeface="Arial" panose="020B0604020202020204" pitchFamily="34" charset="0"/>
                        </a:rPr>
                        <a:t>Grado de ajuste a la regulación asociadas al desarrollo de inteligencia artificial. </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20</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2127496759"/>
                  </a:ext>
                </a:extLst>
              </a:tr>
              <a:tr h="240802">
                <a:tc>
                  <a:txBody>
                    <a:bodyPr/>
                    <a:lstStyle/>
                    <a:p>
                      <a:r>
                        <a:rPr lang="es-ES" sz="1200" b="0" dirty="0">
                          <a:solidFill>
                            <a:schemeClr val="tx1"/>
                          </a:solidFill>
                          <a:latin typeface="Arial" panose="020B0604020202020204" pitchFamily="34" charset="0"/>
                          <a:cs typeface="Arial" panose="020B0604020202020204" pitchFamily="34" charset="0"/>
                        </a:rPr>
                        <a:t>Criterios Económicos y Compromisos.</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20</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3579984219"/>
                  </a:ext>
                </a:extLst>
              </a:tr>
              <a:tr h="245837">
                <a:tc>
                  <a:txBody>
                    <a:bodyPr/>
                    <a:lstStyle/>
                    <a:p>
                      <a:pPr lvl="1"/>
                      <a:r>
                        <a:rPr lang="es-ES" sz="1200" dirty="0">
                          <a:solidFill>
                            <a:schemeClr val="tx1"/>
                          </a:solidFill>
                          <a:latin typeface="Arial" panose="020B0604020202020204" pitchFamily="34" charset="0"/>
                          <a:cs typeface="Arial" panose="020B0604020202020204" pitchFamily="34" charset="0"/>
                        </a:rPr>
                        <a:t>Viabilidad y adecuación de los recursos a las actuaciones planteadas.</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tc>
                <a:tc>
                  <a:txBody>
                    <a:bodyPr/>
                    <a:lstStyle/>
                    <a:p>
                      <a:pPr algn="ctr"/>
                      <a:r>
                        <a:rPr lang="es-ES" sz="1200" dirty="0">
                          <a:solidFill>
                            <a:schemeClr val="tx1"/>
                          </a:solidFill>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2035098282"/>
                  </a:ext>
                </a:extLst>
              </a:tr>
              <a:tr h="293674">
                <a:tc>
                  <a:txBody>
                    <a:bodyPr/>
                    <a:lstStyle/>
                    <a:p>
                      <a:pPr lvl="1"/>
                      <a:r>
                        <a:rPr lang="es-ES" sz="1200" dirty="0">
                          <a:solidFill>
                            <a:schemeClr val="tx1"/>
                          </a:solidFill>
                          <a:latin typeface="Arial" panose="020B0604020202020204" pitchFamily="34" charset="0"/>
                          <a:cs typeface="Arial" panose="020B0604020202020204" pitchFamily="34" charset="0"/>
                        </a:rPr>
                        <a:t>Plan de difusión de resultados del proyecto. </a:t>
                      </a:r>
                    </a:p>
                  </a:txBody>
                  <a:tcPr anchor="ctr">
                    <a:solidFill>
                      <a:schemeClr val="bg1">
                        <a:alpha val="20000"/>
                      </a:schemeClr>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10</a:t>
                      </a:r>
                    </a:p>
                  </a:txBody>
                  <a:tcPr anchor="ctr">
                    <a:solidFill>
                      <a:schemeClr val="bg1">
                        <a:alpha val="20000"/>
                      </a:schemeClr>
                    </a:solidFill>
                  </a:tcPr>
                </a:tc>
                <a:tc>
                  <a:txBody>
                    <a:bodyPr/>
                    <a:lstStyle/>
                    <a:p>
                      <a:pPr algn="ctr"/>
                      <a:r>
                        <a:rPr lang="es-ES" sz="1200" dirty="0">
                          <a:solidFill>
                            <a:schemeClr val="tx1"/>
                          </a:solidFill>
                          <a:latin typeface="Arial" panose="020B0604020202020204" pitchFamily="34" charset="0"/>
                          <a:cs typeface="Arial" panose="020B0604020202020204" pitchFamily="34" charset="0"/>
                        </a:rPr>
                        <a:t>5</a:t>
                      </a:r>
                    </a:p>
                  </a:txBody>
                  <a:tcPr anchor="ctr">
                    <a:solidFill>
                      <a:schemeClr val="bg1">
                        <a:alpha val="20000"/>
                      </a:schemeClr>
                    </a:solidFill>
                  </a:tcPr>
                </a:tc>
                <a:extLst>
                  <a:ext uri="{0D108BD9-81ED-4DB2-BD59-A6C34878D82A}">
                    <a16:rowId xmlns:a16="http://schemas.microsoft.com/office/drawing/2014/main" val="3296576424"/>
                  </a:ext>
                </a:extLst>
              </a:tr>
              <a:tr h="409363">
                <a:tc>
                  <a:txBody>
                    <a:bodyPr/>
                    <a:lstStyle/>
                    <a:p>
                      <a:r>
                        <a:rPr lang="es-ES" sz="1200" b="1" dirty="0">
                          <a:solidFill>
                            <a:schemeClr val="tx1"/>
                          </a:solidFill>
                          <a:latin typeface="Arial" panose="020B0604020202020204" pitchFamily="34" charset="0"/>
                          <a:cs typeface="Arial" panose="020B0604020202020204" pitchFamily="34" charset="0"/>
                        </a:rPr>
                        <a:t>TOTAL</a:t>
                      </a:r>
                    </a:p>
                  </a:txBody>
                  <a:tcPr anchor="ctr">
                    <a:solidFill>
                      <a:schemeClr val="accent1">
                        <a:lumMod val="60000"/>
                        <a:lumOff val="40000"/>
                      </a:schemeClr>
                    </a:solidFill>
                  </a:tcPr>
                </a:tc>
                <a:tc>
                  <a:txBody>
                    <a:bodyPr/>
                    <a:lstStyle/>
                    <a:p>
                      <a:pPr algn="ctr"/>
                      <a:r>
                        <a:rPr lang="es-ES" sz="1200" b="1" dirty="0">
                          <a:solidFill>
                            <a:schemeClr val="tx1"/>
                          </a:solidFill>
                          <a:latin typeface="Arial" panose="020B0604020202020204" pitchFamily="34" charset="0"/>
                          <a:cs typeface="Arial" panose="020B0604020202020204" pitchFamily="34" charset="0"/>
                        </a:rPr>
                        <a:t>100</a:t>
                      </a:r>
                    </a:p>
                  </a:txBody>
                  <a:tcPr anchor="ctr">
                    <a:solidFill>
                      <a:schemeClr val="accent1">
                        <a:lumMod val="60000"/>
                        <a:lumOff val="40000"/>
                      </a:schemeClr>
                    </a:solidFill>
                  </a:tcPr>
                </a:tc>
                <a:tc>
                  <a:txBody>
                    <a:bodyPr/>
                    <a:lstStyle/>
                    <a:p>
                      <a:pPr algn="ctr"/>
                      <a:r>
                        <a:rPr lang="es-ES" sz="1200" b="1" dirty="0">
                          <a:solidFill>
                            <a:schemeClr val="tx1"/>
                          </a:solidFill>
                          <a:latin typeface="Arial" panose="020B0604020202020204" pitchFamily="34" charset="0"/>
                          <a:cs typeface="Arial" panose="020B0604020202020204" pitchFamily="34" charset="0"/>
                        </a:rPr>
                        <a:t>50</a:t>
                      </a:r>
                    </a:p>
                  </a:txBody>
                  <a:tcPr anchor="ctr">
                    <a:solidFill>
                      <a:schemeClr val="accent1">
                        <a:lumMod val="60000"/>
                        <a:lumOff val="40000"/>
                      </a:schemeClr>
                    </a:solidFill>
                  </a:tcPr>
                </a:tc>
                <a:extLst>
                  <a:ext uri="{0D108BD9-81ED-4DB2-BD59-A6C34878D82A}">
                    <a16:rowId xmlns:a16="http://schemas.microsoft.com/office/drawing/2014/main" val="2154975760"/>
                  </a:ext>
                </a:extLst>
              </a:tr>
            </a:tbl>
          </a:graphicData>
        </a:graphic>
      </p:graphicFrame>
    </p:spTree>
    <p:extLst>
      <p:ext uri="{BB962C8B-B14F-4D97-AF65-F5344CB8AC3E}">
        <p14:creationId xmlns:p14="http://schemas.microsoft.com/office/powerpoint/2010/main" val="148737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2465-BF07-5654-2004-A60DB6723C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4B6452-D339-7D07-C6D9-B9F9A0C57721}"/>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21</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49A38892-BE58-52DF-2AE6-92E6A0A53A03}"/>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Compatibilidad de las ayudas</a:t>
            </a:r>
          </a:p>
        </p:txBody>
      </p:sp>
      <p:sp>
        <p:nvSpPr>
          <p:cNvPr id="52" name="Rectangle 51">
            <a:extLst>
              <a:ext uri="{FF2B5EF4-FFF2-40B4-BE49-F238E27FC236}">
                <a16:creationId xmlns:a16="http://schemas.microsoft.com/office/drawing/2014/main" id="{B758FEC4-E5AE-E553-0887-BD66BB9928EC}"/>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BB862579-4B54-EF0A-E14E-4D3D4C120B0F}"/>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BFB5D31E-F663-BCAB-B274-D6CBAD416583}"/>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998B36F6-790D-4AFC-8912-37A344EA4884}"/>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4DB5CAF5-50E0-822F-7DFE-6FD6BACB5897}"/>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6D75C0A8-F456-7950-7998-2E8E59159AA6}"/>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899AE4AD-7170-86BC-41F1-8CDDBE8A24D9}"/>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angle 10">
            <a:extLst>
              <a:ext uri="{FF2B5EF4-FFF2-40B4-BE49-F238E27FC236}">
                <a16:creationId xmlns:a16="http://schemas.microsoft.com/office/drawing/2014/main" id="{A76BBDC3-759C-4429-2AAB-112355CCC3CA}"/>
              </a:ext>
            </a:extLst>
          </p:cNvPr>
          <p:cNvSpPr/>
          <p:nvPr/>
        </p:nvSpPr>
        <p:spPr>
          <a:xfrm>
            <a:off x="462987" y="2858073"/>
            <a:ext cx="11557217" cy="16604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spcBef>
                <a:spcPts val="300"/>
              </a:spcBef>
              <a:buFont typeface="Courier New" panose="02070309020205020404" pitchFamily="49" charset="0"/>
              <a:buChar char="o"/>
              <a:defRPr/>
            </a:pPr>
            <a:endParaRPr lang="es-ES" sz="130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B9499BFE-A6F7-1863-390B-8763321887F8}"/>
              </a:ext>
            </a:extLst>
          </p:cNvPr>
          <p:cNvSpPr/>
          <p:nvPr/>
        </p:nvSpPr>
        <p:spPr>
          <a:xfrm>
            <a:off x="462987" y="1536110"/>
            <a:ext cx="11424212" cy="140600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Las ayudas serán compatibles con cualquier otra ayuda de otros programas o instrumentos de cualesquiera Administraciones Públicas u organismos o entes públicos, nacionales o internacionales,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excepto ayudas de la Unión Europea</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en tanto que dicha ayuda no cubra los mismos costes, siempre que entre todas las fuentes de ayuda no se supere el 100 % del coste de la actividad.</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 entidad beneficiaria deberá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comunicar al órgano concedente la obtención de otras ayudas</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subvenciones, ingresos o recursos que financien las actividades subvencionadas, una vez tengan conocimiento de su existencia.</a:t>
            </a:r>
          </a:p>
        </p:txBody>
      </p:sp>
      <p:sp>
        <p:nvSpPr>
          <p:cNvPr id="8" name="Title 2">
            <a:extLst>
              <a:ext uri="{FF2B5EF4-FFF2-40B4-BE49-F238E27FC236}">
                <a16:creationId xmlns:a16="http://schemas.microsoft.com/office/drawing/2014/main" id="{3BC85E02-606C-72CE-DD6C-4D5CB4BB1B97}"/>
              </a:ext>
            </a:extLst>
          </p:cNvPr>
          <p:cNvSpPr txBox="1">
            <a:spLocks/>
          </p:cNvSpPr>
          <p:nvPr/>
        </p:nvSpPr>
        <p:spPr>
          <a:xfrm>
            <a:off x="288436" y="3501778"/>
            <a:ext cx="9458311" cy="41410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r>
              <a:rPr lang="es-ES_tradnl" dirty="0">
                <a:latin typeface="Calibri" panose="020F0502020204030204" pitchFamily="34" charset="0"/>
              </a:rPr>
              <a:t>Garantías</a:t>
            </a:r>
          </a:p>
        </p:txBody>
      </p:sp>
      <p:sp>
        <p:nvSpPr>
          <p:cNvPr id="9" name="Rectangle 46">
            <a:extLst>
              <a:ext uri="{FF2B5EF4-FFF2-40B4-BE49-F238E27FC236}">
                <a16:creationId xmlns:a16="http://schemas.microsoft.com/office/drawing/2014/main" id="{4C2EEF68-1A1E-C612-6B5E-1327E01A0601}"/>
              </a:ext>
            </a:extLst>
          </p:cNvPr>
          <p:cNvSpPr/>
          <p:nvPr/>
        </p:nvSpPr>
        <p:spPr>
          <a:xfrm>
            <a:off x="462987" y="3915881"/>
            <a:ext cx="11424212" cy="84063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Importe: porcentaje sobre la cuantía de la ayuda concedida en función de la calificación de solvencia económica obtenida.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Plazo de constitución: 30 días naturales desde el siguiente al de la publicación de la resolución de concesión</a:t>
            </a:r>
          </a:p>
        </p:txBody>
      </p:sp>
    </p:spTree>
    <p:extLst>
      <p:ext uri="{BB962C8B-B14F-4D97-AF65-F5344CB8AC3E}">
        <p14:creationId xmlns:p14="http://schemas.microsoft.com/office/powerpoint/2010/main" val="103844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22519C-EF2D-BAB8-7883-33569C1347C0}"/>
            </a:ext>
          </a:extLst>
        </p:cNvPr>
        <p:cNvGrpSpPr/>
        <p:nvPr/>
      </p:nvGrpSpPr>
      <p:grpSpPr>
        <a:xfrm>
          <a:off x="0" y="0"/>
          <a:ext cx="0" cy="0"/>
          <a:chOff x="0" y="0"/>
          <a:chExt cx="0" cy="0"/>
        </a:xfrm>
      </p:grpSpPr>
      <p:cxnSp>
        <p:nvCxnSpPr>
          <p:cNvPr id="6" name="6 Conector recto">
            <a:extLst>
              <a:ext uri="{FF2B5EF4-FFF2-40B4-BE49-F238E27FC236}">
                <a16:creationId xmlns:a16="http://schemas.microsoft.com/office/drawing/2014/main" id="{D63A7F94-F9ED-4849-1193-A57A4BB2EBDD}"/>
              </a:ext>
            </a:extLst>
          </p:cNvPr>
          <p:cNvCxnSpPr>
            <a:cxnSpLocks/>
          </p:cNvCxnSpPr>
          <p:nvPr/>
        </p:nvCxnSpPr>
        <p:spPr>
          <a:xfrm>
            <a:off x="3434443" y="3677142"/>
            <a:ext cx="80408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7 Rectángulo">
            <a:extLst>
              <a:ext uri="{FF2B5EF4-FFF2-40B4-BE49-F238E27FC236}">
                <a16:creationId xmlns:a16="http://schemas.microsoft.com/office/drawing/2014/main" id="{9C83D641-6E3B-73D1-E430-0F7456954AC3}"/>
              </a:ext>
            </a:extLst>
          </p:cNvPr>
          <p:cNvSpPr/>
          <p:nvPr/>
        </p:nvSpPr>
        <p:spPr>
          <a:xfrm>
            <a:off x="9630094" y="413679"/>
            <a:ext cx="241326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Arial" panose="020B0604020202020204" pitchFamily="34" charset="0"/>
                <a:cs typeface="Arial" panose="020B0604020202020204" pitchFamily="34" charset="0"/>
              </a:rPr>
              <a:t>16 de</a:t>
            </a:r>
            <a:r>
              <a:rPr kumimoji="0" lang="es-ES" sz="1600" b="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diciembre 2024</a:t>
            </a:r>
            <a:endParaRPr kumimoji="0" lang="es-ES" sz="1600" b="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1 Título">
            <a:extLst>
              <a:ext uri="{FF2B5EF4-FFF2-40B4-BE49-F238E27FC236}">
                <a16:creationId xmlns:a16="http://schemas.microsoft.com/office/drawing/2014/main" id="{A40E3BBD-E6A3-52D9-EBE3-66B4A0B6D61D}"/>
              </a:ext>
            </a:extLst>
          </p:cNvPr>
          <p:cNvSpPr txBox="1">
            <a:spLocks/>
          </p:cNvSpPr>
          <p:nvPr/>
        </p:nvSpPr>
        <p:spPr>
          <a:xfrm>
            <a:off x="4656667" y="3180857"/>
            <a:ext cx="6901298" cy="4538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r"/>
            <a:r>
              <a:rPr lang="es-ES" sz="3000" b="1" dirty="0"/>
              <a:t>Seguimiento de los proyectos</a:t>
            </a:r>
            <a:endParaRPr lang="es-ES" sz="2400" b="1" i="1" dirty="0"/>
          </a:p>
        </p:txBody>
      </p:sp>
      <p:sp>
        <p:nvSpPr>
          <p:cNvPr id="2" name="Rectangle 1">
            <a:extLst>
              <a:ext uri="{FF2B5EF4-FFF2-40B4-BE49-F238E27FC236}">
                <a16:creationId xmlns:a16="http://schemas.microsoft.com/office/drawing/2014/main" id="{B85D0FAD-2134-26A2-FBAC-2ED4200977E9}"/>
              </a:ext>
            </a:extLst>
          </p:cNvPr>
          <p:cNvSpPr/>
          <p:nvPr/>
        </p:nvSpPr>
        <p:spPr>
          <a:xfrm>
            <a:off x="406400" y="6290734"/>
            <a:ext cx="4250267" cy="56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Graphic 23">
            <a:extLst>
              <a:ext uri="{FF2B5EF4-FFF2-40B4-BE49-F238E27FC236}">
                <a16:creationId xmlns:a16="http://schemas.microsoft.com/office/drawing/2014/main" id="{4454F7CA-3105-D057-C089-277C4E2D9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0958" y="6244814"/>
            <a:ext cx="564642" cy="460800"/>
          </a:xfrm>
          <a:prstGeom prst="rect">
            <a:avLst/>
          </a:prstGeom>
        </p:spPr>
      </p:pic>
      <p:pic>
        <p:nvPicPr>
          <p:cNvPr id="11" name="Picture 10">
            <a:extLst>
              <a:ext uri="{FF2B5EF4-FFF2-40B4-BE49-F238E27FC236}">
                <a16:creationId xmlns:a16="http://schemas.microsoft.com/office/drawing/2014/main" id="{875A668E-BC6C-D871-5D37-CAFC734835D6}"/>
              </a:ext>
            </a:extLst>
          </p:cNvPr>
          <p:cNvPicPr>
            <a:picLocks noChangeAspect="1"/>
          </p:cNvPicPr>
          <p:nvPr/>
        </p:nvPicPr>
        <p:blipFill>
          <a:blip r:embed="rId5"/>
          <a:stretch>
            <a:fillRect/>
          </a:stretch>
        </p:blipFill>
        <p:spPr>
          <a:xfrm>
            <a:off x="319121" y="6210618"/>
            <a:ext cx="1524000" cy="497941"/>
          </a:xfrm>
          <a:prstGeom prst="rect">
            <a:avLst/>
          </a:prstGeom>
        </p:spPr>
      </p:pic>
      <p:pic>
        <p:nvPicPr>
          <p:cNvPr id="12" name="Imagen 11">
            <a:extLst>
              <a:ext uri="{FF2B5EF4-FFF2-40B4-BE49-F238E27FC236}">
                <a16:creationId xmlns:a16="http://schemas.microsoft.com/office/drawing/2014/main" id="{33608289-4CA5-6817-D463-CD767AA926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4968" y="6302075"/>
            <a:ext cx="2413267" cy="403539"/>
          </a:xfrm>
          <a:prstGeom prst="rect">
            <a:avLst/>
          </a:prstGeom>
        </p:spPr>
      </p:pic>
    </p:spTree>
    <p:extLst>
      <p:ext uri="{BB962C8B-B14F-4D97-AF65-F5344CB8AC3E}">
        <p14:creationId xmlns:p14="http://schemas.microsoft.com/office/powerpoint/2010/main" val="80004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1EE1-768A-9512-EC0C-1600E82CB3F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C161A5-2090-7FD0-3CEA-0B8BFB57E622}"/>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23</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877BD5A4-95CD-91DD-7A1F-C8F0791C3F29}"/>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Justificación</a:t>
            </a:r>
          </a:p>
        </p:txBody>
      </p:sp>
      <p:sp>
        <p:nvSpPr>
          <p:cNvPr id="52" name="Rectangle 51">
            <a:extLst>
              <a:ext uri="{FF2B5EF4-FFF2-40B4-BE49-F238E27FC236}">
                <a16:creationId xmlns:a16="http://schemas.microsoft.com/office/drawing/2014/main" id="{29050DA2-26E2-1686-0F7A-1F57C48B786F}"/>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0FAF822B-EEAA-5B3A-B344-3F2A7BDD4867}"/>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DC937873-218C-52B7-83F8-127FB654C7E8}"/>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31E4E6BE-4F29-80D3-1E72-4F3F09CE0B2E}"/>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197E45E8-54F0-FDE9-36DD-DF03EAF8FAA9}"/>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AD5CD748-2F69-057A-DD53-C50301066BDA}"/>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D44AD91B-A6EA-7316-8BC2-4335CB6C85CA}"/>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Rectangle 46">
            <a:extLst>
              <a:ext uri="{FF2B5EF4-FFF2-40B4-BE49-F238E27FC236}">
                <a16:creationId xmlns:a16="http://schemas.microsoft.com/office/drawing/2014/main" id="{23D2AAFE-38C0-F428-71B3-82256137539E}"/>
              </a:ext>
            </a:extLst>
          </p:cNvPr>
          <p:cNvSpPr/>
          <p:nvPr/>
        </p:nvSpPr>
        <p:spPr>
          <a:xfrm>
            <a:off x="462987" y="1294636"/>
            <a:ext cx="11424212" cy="1872652"/>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Según el procedimiento establecido en el art. 30 de la Ley 38/2003, de 17 de noviembre y su Reglamento.</a:t>
            </a: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 documentación necesaria para la justificación técnica y económica deberá presentarse en el trimestre inmediatamente posterior al de realización de las actuaciones. En caso de tratarse de proyectos plurianuales se realizará una justificación por cada anualidad o fracción.</a:t>
            </a: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La justificación económica seguirá la modalidad de cuenta justificativa con aportación de informe de auditor de cuentas inscrito como ejerciente en el Registro Oficial de Auditores de Cuentas (ROAC)</a:t>
            </a: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Asimismo, el beneficiario deberá facilitar cuanta información y documentación adicional sobre el desarrollo del proyecto le sea expresamente solicitada por el órgano encargado del seguimiento de las ayudas</a:t>
            </a:r>
          </a:p>
        </p:txBody>
      </p:sp>
      <p:sp>
        <p:nvSpPr>
          <p:cNvPr id="8" name="Title 2">
            <a:extLst>
              <a:ext uri="{FF2B5EF4-FFF2-40B4-BE49-F238E27FC236}">
                <a16:creationId xmlns:a16="http://schemas.microsoft.com/office/drawing/2014/main" id="{FBD2C678-F4C5-B00C-17DD-D878597B1430}"/>
              </a:ext>
            </a:extLst>
          </p:cNvPr>
          <p:cNvSpPr txBox="1">
            <a:spLocks/>
          </p:cNvSpPr>
          <p:nvPr/>
        </p:nvSpPr>
        <p:spPr>
          <a:xfrm>
            <a:off x="304801" y="3429000"/>
            <a:ext cx="9458311" cy="7044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r>
              <a:rPr lang="es-ES_tradnl" sz="3200" dirty="0">
                <a:latin typeface="Calibri" panose="020F0502020204030204" pitchFamily="34" charset="0"/>
              </a:rPr>
              <a:t>Actuaciones de comprobación y control</a:t>
            </a:r>
          </a:p>
        </p:txBody>
      </p:sp>
      <p:sp>
        <p:nvSpPr>
          <p:cNvPr id="9" name="Rectangle 46">
            <a:extLst>
              <a:ext uri="{FF2B5EF4-FFF2-40B4-BE49-F238E27FC236}">
                <a16:creationId xmlns:a16="http://schemas.microsoft.com/office/drawing/2014/main" id="{FC25E0E0-09F4-8D7B-AEC6-CA8B5FE2AD7A}"/>
              </a:ext>
            </a:extLst>
          </p:cNvPr>
          <p:cNvSpPr/>
          <p:nvPr/>
        </p:nvSpPr>
        <p:spPr>
          <a:xfrm>
            <a:off x="479351" y="4056886"/>
            <a:ext cx="11424212" cy="101993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Los beneficiarios de las ayudas deberán someterse a las actuaciones de comprobación y control financiero que pueda realizar el órgano responsable del seguimiento o cualquier otro órgano de control competente, tanto nacionales como comunitarios, de acuerdo con lo establecido en la normativa aplicable a la gestión de las ayudas cofinanciadas con fondos comunitarios, aportando para ello cuanta información le sea requerida</a:t>
            </a:r>
          </a:p>
        </p:txBody>
      </p:sp>
    </p:spTree>
    <p:extLst>
      <p:ext uri="{BB962C8B-B14F-4D97-AF65-F5344CB8AC3E}">
        <p14:creationId xmlns:p14="http://schemas.microsoft.com/office/powerpoint/2010/main" val="376625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9A969-C6E9-99B8-3A29-8DF6040F1D6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E119B-B477-75AA-DA55-4D2CBCDF4BDA}"/>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24</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82708B6C-3AC4-1C2E-D9A5-5C566D48D09F}"/>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Seguimiento</a:t>
            </a:r>
          </a:p>
        </p:txBody>
      </p:sp>
      <p:sp>
        <p:nvSpPr>
          <p:cNvPr id="52" name="Rectangle 51">
            <a:extLst>
              <a:ext uri="{FF2B5EF4-FFF2-40B4-BE49-F238E27FC236}">
                <a16:creationId xmlns:a16="http://schemas.microsoft.com/office/drawing/2014/main" id="{3567CC95-C036-311C-1269-279C082388A6}"/>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D104E3B3-5C1B-26E7-D7C0-394FFC2D6308}"/>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1B931CEA-2174-77FC-3D42-EDB27A056AD4}"/>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AB365585-9A92-2C5B-F727-8FA4736D5EA6}"/>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F9D56FB8-612B-F8B8-7547-4AEDED20FE47}"/>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4FC18AB4-B888-E47F-AC0A-F6FAE0D50F65}"/>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5B4057A7-8BFE-BF67-5497-A1F54BF50D22}"/>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Rectangle 46">
            <a:extLst>
              <a:ext uri="{FF2B5EF4-FFF2-40B4-BE49-F238E27FC236}">
                <a16:creationId xmlns:a16="http://schemas.microsoft.com/office/drawing/2014/main" id="{BE1CFCBB-6508-1DA7-D911-122E7B9F53BF}"/>
              </a:ext>
            </a:extLst>
          </p:cNvPr>
          <p:cNvSpPr/>
          <p:nvPr/>
        </p:nvSpPr>
        <p:spPr>
          <a:xfrm>
            <a:off x="383894" y="1360958"/>
            <a:ext cx="11424212" cy="1872652"/>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Evaluación de impacto: Se podrá solicitar información adicional durante la ejecución del proyecto y hasta cinco años después de la emisión de la certificación acreditativa del proyecto, con el objetivo de medir el impacto de la ayuda y poder calcular el cumplimiento de los objetivos de la convocatoria.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Justificación de los hitos asociados al Componente 16: se deberá remitir la documentación recogida en el anexo VI de la convocatoria:</a:t>
            </a:r>
          </a:p>
          <a:p>
            <a:pPr marL="628650" lvl="1"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Información sobre el nivel de consecución de los hitos principales del proyecto: semestralmente</a:t>
            </a:r>
          </a:p>
          <a:p>
            <a:pPr marL="628650" lvl="1"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Memoria de finalización de las actuaciones financiadas con cargo a los fondos del PRTR: en el mes posterior a la finalización de las actuaciones.</a:t>
            </a:r>
          </a:p>
        </p:txBody>
      </p:sp>
    </p:spTree>
    <p:extLst>
      <p:ext uri="{BB962C8B-B14F-4D97-AF65-F5344CB8AC3E}">
        <p14:creationId xmlns:p14="http://schemas.microsoft.com/office/powerpoint/2010/main" val="409242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62EE1-BE80-2B38-ADCA-869369386EE1}"/>
            </a:ext>
          </a:extLst>
        </p:cNvPr>
        <p:cNvGrpSpPr/>
        <p:nvPr/>
      </p:nvGrpSpPr>
      <p:grpSpPr>
        <a:xfrm>
          <a:off x="0" y="0"/>
          <a:ext cx="0" cy="0"/>
          <a:chOff x="0" y="0"/>
          <a:chExt cx="0" cy="0"/>
        </a:xfrm>
      </p:grpSpPr>
      <p:cxnSp>
        <p:nvCxnSpPr>
          <p:cNvPr id="6" name="6 Conector recto">
            <a:extLst>
              <a:ext uri="{FF2B5EF4-FFF2-40B4-BE49-F238E27FC236}">
                <a16:creationId xmlns:a16="http://schemas.microsoft.com/office/drawing/2014/main" id="{398990B8-F970-71B9-1801-23612765FFF9}"/>
              </a:ext>
            </a:extLst>
          </p:cNvPr>
          <p:cNvCxnSpPr>
            <a:cxnSpLocks/>
          </p:cNvCxnSpPr>
          <p:nvPr/>
        </p:nvCxnSpPr>
        <p:spPr>
          <a:xfrm>
            <a:off x="3434443" y="3677142"/>
            <a:ext cx="80408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7 Rectángulo">
            <a:extLst>
              <a:ext uri="{FF2B5EF4-FFF2-40B4-BE49-F238E27FC236}">
                <a16:creationId xmlns:a16="http://schemas.microsoft.com/office/drawing/2014/main" id="{C4914FF2-B2FA-66FC-A206-23D292573A06}"/>
              </a:ext>
            </a:extLst>
          </p:cNvPr>
          <p:cNvSpPr/>
          <p:nvPr/>
        </p:nvSpPr>
        <p:spPr>
          <a:xfrm>
            <a:off x="9630094" y="413679"/>
            <a:ext cx="2413267"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Arial" panose="020B0604020202020204" pitchFamily="34" charset="0"/>
                <a:cs typeface="Arial" panose="020B0604020202020204" pitchFamily="34" charset="0"/>
              </a:rPr>
              <a:t>16 de</a:t>
            </a:r>
            <a:r>
              <a:rPr kumimoji="0" lang="es-ES" sz="1600" b="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diciembre 2024</a:t>
            </a:r>
            <a:endParaRPr kumimoji="0" lang="es-ES" sz="1600" b="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 name="1 Título">
            <a:extLst>
              <a:ext uri="{FF2B5EF4-FFF2-40B4-BE49-F238E27FC236}">
                <a16:creationId xmlns:a16="http://schemas.microsoft.com/office/drawing/2014/main" id="{94CA50A9-42C6-F46F-8677-A253B6701507}"/>
              </a:ext>
            </a:extLst>
          </p:cNvPr>
          <p:cNvSpPr txBox="1">
            <a:spLocks/>
          </p:cNvSpPr>
          <p:nvPr/>
        </p:nvSpPr>
        <p:spPr>
          <a:xfrm>
            <a:off x="4656667" y="2471599"/>
            <a:ext cx="6901298" cy="1163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r"/>
            <a:r>
              <a:rPr lang="es-ES" sz="3000" b="1" dirty="0"/>
              <a:t>Cuestiones prácticas para la solicitud de la ayuda</a:t>
            </a:r>
            <a:endParaRPr lang="es-ES" sz="2400" b="1" i="1" dirty="0"/>
          </a:p>
        </p:txBody>
      </p:sp>
      <p:sp>
        <p:nvSpPr>
          <p:cNvPr id="2" name="Rectangle 1">
            <a:extLst>
              <a:ext uri="{FF2B5EF4-FFF2-40B4-BE49-F238E27FC236}">
                <a16:creationId xmlns:a16="http://schemas.microsoft.com/office/drawing/2014/main" id="{A30EE954-9F17-C683-1A1B-3246B4FD3236}"/>
              </a:ext>
            </a:extLst>
          </p:cNvPr>
          <p:cNvSpPr/>
          <p:nvPr/>
        </p:nvSpPr>
        <p:spPr>
          <a:xfrm>
            <a:off x="406400" y="6290734"/>
            <a:ext cx="4250267" cy="567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Graphic 23">
            <a:extLst>
              <a:ext uri="{FF2B5EF4-FFF2-40B4-BE49-F238E27FC236}">
                <a16:creationId xmlns:a16="http://schemas.microsoft.com/office/drawing/2014/main" id="{81C98D80-22EF-7984-6D6B-4CD3D5EA1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0958" y="6244814"/>
            <a:ext cx="564642" cy="460800"/>
          </a:xfrm>
          <a:prstGeom prst="rect">
            <a:avLst/>
          </a:prstGeom>
        </p:spPr>
      </p:pic>
      <p:pic>
        <p:nvPicPr>
          <p:cNvPr id="11" name="Picture 10">
            <a:extLst>
              <a:ext uri="{FF2B5EF4-FFF2-40B4-BE49-F238E27FC236}">
                <a16:creationId xmlns:a16="http://schemas.microsoft.com/office/drawing/2014/main" id="{A93649B1-F42F-C3DA-705D-ABBD3E53F6DA}"/>
              </a:ext>
            </a:extLst>
          </p:cNvPr>
          <p:cNvPicPr>
            <a:picLocks noChangeAspect="1"/>
          </p:cNvPicPr>
          <p:nvPr/>
        </p:nvPicPr>
        <p:blipFill>
          <a:blip r:embed="rId5"/>
          <a:stretch>
            <a:fillRect/>
          </a:stretch>
        </p:blipFill>
        <p:spPr>
          <a:xfrm>
            <a:off x="319121" y="6210618"/>
            <a:ext cx="1524000" cy="497941"/>
          </a:xfrm>
          <a:prstGeom prst="rect">
            <a:avLst/>
          </a:prstGeom>
        </p:spPr>
      </p:pic>
      <p:pic>
        <p:nvPicPr>
          <p:cNvPr id="12" name="Imagen 11">
            <a:extLst>
              <a:ext uri="{FF2B5EF4-FFF2-40B4-BE49-F238E27FC236}">
                <a16:creationId xmlns:a16="http://schemas.microsoft.com/office/drawing/2014/main" id="{A6B25C69-8ABF-9EC8-685A-4251A49A54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4968" y="6302075"/>
            <a:ext cx="2413267" cy="403539"/>
          </a:xfrm>
          <a:prstGeom prst="rect">
            <a:avLst/>
          </a:prstGeom>
        </p:spPr>
      </p:pic>
    </p:spTree>
    <p:extLst>
      <p:ext uri="{BB962C8B-B14F-4D97-AF65-F5344CB8AC3E}">
        <p14:creationId xmlns:p14="http://schemas.microsoft.com/office/powerpoint/2010/main" val="234895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43AD-D221-D6F2-F40A-493500B74A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FCF01-06FF-C78E-8FC5-561FAEBB88A8}"/>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26</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11E68BEF-51BE-B074-D50D-A9890A712B97}"/>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Procedimiento de solicitud</a:t>
            </a:r>
          </a:p>
        </p:txBody>
      </p:sp>
      <p:sp>
        <p:nvSpPr>
          <p:cNvPr id="52" name="Rectangle 51">
            <a:extLst>
              <a:ext uri="{FF2B5EF4-FFF2-40B4-BE49-F238E27FC236}">
                <a16:creationId xmlns:a16="http://schemas.microsoft.com/office/drawing/2014/main" id="{01C765B0-A968-A77A-AA08-557CC9440A6E}"/>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5907BA0B-0735-A83E-F6BC-E42DC0F93398}"/>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0FE631A9-4BBE-1618-0C7B-BB012276E423}"/>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20FB62E2-D931-3C6F-053F-EDB7C5C592DD}"/>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5B135F1C-3ED8-AAE9-652C-4408DE9E70A3}"/>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F177F05E-2C5A-DA82-C67A-5A6B7D22E42A}"/>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B73FA025-9F3D-FDC0-621B-1026227551A3}"/>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angle: Rounded Corners 4">
            <a:extLst>
              <a:ext uri="{FF2B5EF4-FFF2-40B4-BE49-F238E27FC236}">
                <a16:creationId xmlns:a16="http://schemas.microsoft.com/office/drawing/2014/main" id="{4E188668-7271-9444-35FD-955C9952E105}"/>
              </a:ext>
            </a:extLst>
          </p:cNvPr>
          <p:cNvSpPr/>
          <p:nvPr/>
        </p:nvSpPr>
        <p:spPr>
          <a:xfrm>
            <a:off x="383893" y="1329058"/>
            <a:ext cx="11424213" cy="414103"/>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347" rtl="0" eaLnBrk="1" fontAlgn="auto" latinLnBrk="0" hangingPunct="1">
              <a:lnSpc>
                <a:spcPct val="110000"/>
              </a:lnSpc>
              <a:spcBef>
                <a:spcPts val="0"/>
              </a:spcBef>
              <a:spcAft>
                <a:spcPts val="600"/>
              </a:spcAft>
              <a:buClrTx/>
              <a:buSzTx/>
              <a:buFontTx/>
              <a:buNone/>
              <a:tabLst/>
              <a:defRPr/>
            </a:pPr>
            <a:r>
              <a:rPr lang="es-ES" sz="1400" i="0" dirty="0">
                <a:solidFill>
                  <a:srgbClr val="000000"/>
                </a:solidFill>
                <a:effectLst/>
                <a:latin typeface="Arial" panose="020B0604020202020204" pitchFamily="34" charset="0"/>
              </a:rPr>
              <a:t>Formulario de solicitud</a:t>
            </a:r>
            <a:endParaRPr lang="es-ES" sz="1400" dirty="0">
              <a:solidFill>
                <a:srgbClr val="000000"/>
              </a:solidFill>
              <a:latin typeface="Arial" panose="020B0604020202020204" pitchFamily="34" charset="0"/>
            </a:endParaRPr>
          </a:p>
        </p:txBody>
      </p:sp>
      <p:sp>
        <p:nvSpPr>
          <p:cNvPr id="47" name="Rectangle 46">
            <a:extLst>
              <a:ext uri="{FF2B5EF4-FFF2-40B4-BE49-F238E27FC236}">
                <a16:creationId xmlns:a16="http://schemas.microsoft.com/office/drawing/2014/main" id="{C74DAA60-B7D5-B3CB-047B-1DBBCFB5A02A}"/>
              </a:ext>
            </a:extLst>
          </p:cNvPr>
          <p:cNvSpPr/>
          <p:nvPr/>
        </p:nvSpPr>
        <p:spPr>
          <a:xfrm>
            <a:off x="462987" y="1751835"/>
            <a:ext cx="11424212" cy="4361752"/>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6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El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formulario de solicitud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de la sede electrónica del Ministerio de Asuntos Económicos y Transformación Digital estará disponible desde el inicio del plazo de presentación de solicitudes y hasta el último día del plazo de presentación de solicitudes.</a:t>
            </a:r>
          </a:p>
          <a:p>
            <a:pPr marL="171450" lvl="0" indent="-171450" algn="just">
              <a:spcBef>
                <a:spcPts val="6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En caso de presentar varias solicitudes para el mismo proyecto, se tendrá en cuenta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únicamente la última solicitud recibida</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t>
            </a:r>
          </a:p>
          <a:p>
            <a:pPr marL="171450" lvl="0" indent="-171450" algn="just">
              <a:spcBef>
                <a:spcPts val="6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Se podrá solicitar la información complementaria que se estime necesaria. Toda documentación que se adjunte con posterioridad al periodo de solicitud, sin petición previa por parte de la Administración, no será tenida en cuenta durante el proceso de instrucción.</a:t>
            </a:r>
          </a:p>
          <a:p>
            <a:pPr marL="171450" lvl="0" indent="-171450" algn="just">
              <a:spcBef>
                <a:spcPts val="6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No se admitirá ninguna solicitud recibida fuera del plazo de solicitud en la sede electrónica del Ministerio de Asuntos Económicos y Transformación Digital, ni las que sean recibidas por canales diferentes al establecido.</a:t>
            </a:r>
          </a:p>
          <a:p>
            <a:pPr marL="171450" lvl="0" indent="-171450" algn="just">
              <a:spcBef>
                <a:spcPts val="6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6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Documentación a presentar en la fase de solicitud:</a:t>
            </a:r>
          </a:p>
          <a:p>
            <a:pPr marL="628650" lvl="1"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Solicitud-cuestionario</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datos generales de identificación, declaraciones relativas al cumplimiento de los requisitos para obtener la condición de beneficiario, declaraciones relativas al cumplimiento de los principios transversales del PRTR, y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plan de proyecto.</a:t>
            </a: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628650" lvl="1"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Documentación acreditativa</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Tarjeta de Identificación Fiscal, acreditación del poder de representación, etc.</a:t>
            </a:r>
          </a:p>
          <a:p>
            <a:pPr marL="628650" lvl="1"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Memoria técnica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acreditativa del cumplimiento de los criterios de evaluación. Deberá incluir de manera separada el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plan de proyecto, el plan de despliegue y el plan de difusión</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t>
            </a:r>
          </a:p>
          <a:p>
            <a:pPr marL="628650" lvl="1"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Cuentas anuales </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y documentación necesaria para la valoración de la solvencia financiera.</a:t>
            </a:r>
          </a:p>
          <a:p>
            <a:pPr marL="628650" lvl="1" indent="-171450" algn="just">
              <a:spcBef>
                <a:spcPts val="600"/>
              </a:spcBef>
              <a:buFont typeface="Courier New" panose="02070309020205020404" pitchFamily="49" charset="0"/>
              <a:buChar char="o"/>
              <a:defRPr/>
            </a:pP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Memoria de cumplimiento de efecto incentivador</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Tree>
    <p:extLst>
      <p:ext uri="{BB962C8B-B14F-4D97-AF65-F5344CB8AC3E}">
        <p14:creationId xmlns:p14="http://schemas.microsoft.com/office/powerpoint/2010/main" val="16319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7F9F4-FD4C-9955-210F-D0D349A5DC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CAC6A-88E6-E9CF-F907-EF4797E2C7D1}"/>
              </a:ext>
            </a:extLst>
          </p:cNvPr>
          <p:cNvSpPr>
            <a:spLocks noGrp="1"/>
          </p:cNvSpPr>
          <p:nvPr>
            <p:ph type="sldNum" sz="quarter" idx="11"/>
          </p:nvPr>
        </p:nvSpPr>
        <p:spPr/>
        <p:txBody>
          <a:bodyPr/>
          <a:lstStyle/>
          <a:p>
            <a:fld id="{EB7231EC-3877-E449-8B30-C08AF47C616F}" type="slidenum">
              <a:rPr lang="es-ES_tradnl" smtClean="0">
                <a:latin typeface="Calibri" panose="020F0502020204030204" pitchFamily="34" charset="0"/>
              </a:rPr>
              <a:pPr/>
              <a:t>27</a:t>
            </a:fld>
            <a:endParaRPr lang="es-ES_tradnl" dirty="0">
              <a:latin typeface="Calibri" panose="020F0502020204030204" pitchFamily="34" charset="0"/>
            </a:endParaRPr>
          </a:p>
        </p:txBody>
      </p:sp>
      <p:sp>
        <p:nvSpPr>
          <p:cNvPr id="3" name="Title 2">
            <a:extLst>
              <a:ext uri="{FF2B5EF4-FFF2-40B4-BE49-F238E27FC236}">
                <a16:creationId xmlns:a16="http://schemas.microsoft.com/office/drawing/2014/main" id="{EE953BA9-D214-5B34-C821-E649AB906A0C}"/>
              </a:ext>
            </a:extLst>
          </p:cNvPr>
          <p:cNvSpPr>
            <a:spLocks noGrp="1"/>
          </p:cNvSpPr>
          <p:nvPr>
            <p:ph type="title"/>
          </p:nvPr>
        </p:nvSpPr>
        <p:spPr>
          <a:xfrm>
            <a:off x="288437" y="821939"/>
            <a:ext cx="9458311" cy="414103"/>
          </a:xfrm>
        </p:spPr>
        <p:txBody>
          <a:bodyPr>
            <a:normAutofit fontScale="90000"/>
          </a:bodyPr>
          <a:lstStyle/>
          <a:p>
            <a:r>
              <a:rPr lang="es-ES_tradnl" dirty="0">
                <a:latin typeface="Calibri" panose="020F0502020204030204" pitchFamily="34" charset="0"/>
              </a:rPr>
              <a:t>Plan de proyecto</a:t>
            </a:r>
          </a:p>
        </p:txBody>
      </p:sp>
      <p:sp>
        <p:nvSpPr>
          <p:cNvPr id="52" name="Rectangle 51">
            <a:extLst>
              <a:ext uri="{FF2B5EF4-FFF2-40B4-BE49-F238E27FC236}">
                <a16:creationId xmlns:a16="http://schemas.microsoft.com/office/drawing/2014/main" id="{04D8FAAB-9FAB-BE3C-A907-596BD25A20DB}"/>
              </a:ext>
            </a:extLst>
          </p:cNvPr>
          <p:cNvSpPr/>
          <p:nvPr/>
        </p:nvSpPr>
        <p:spPr>
          <a:xfrm>
            <a:off x="-2180165" y="323459"/>
            <a:ext cx="1229654" cy="939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ctangle 52">
            <a:extLst>
              <a:ext uri="{FF2B5EF4-FFF2-40B4-BE49-F238E27FC236}">
                <a16:creationId xmlns:a16="http://schemas.microsoft.com/office/drawing/2014/main" id="{5F74C974-4D6B-F3D6-61A0-856174B33A9B}"/>
              </a:ext>
            </a:extLst>
          </p:cNvPr>
          <p:cNvSpPr/>
          <p:nvPr/>
        </p:nvSpPr>
        <p:spPr>
          <a:xfrm>
            <a:off x="-2180165" y="1536110"/>
            <a:ext cx="1229654" cy="93952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angle 53">
            <a:extLst>
              <a:ext uri="{FF2B5EF4-FFF2-40B4-BE49-F238E27FC236}">
                <a16:creationId xmlns:a16="http://schemas.microsoft.com/office/drawing/2014/main" id="{66106DBB-A664-C147-DCFD-7264CCD6863F}"/>
              </a:ext>
            </a:extLst>
          </p:cNvPr>
          <p:cNvSpPr/>
          <p:nvPr/>
        </p:nvSpPr>
        <p:spPr>
          <a:xfrm>
            <a:off x="-2180165" y="2748761"/>
            <a:ext cx="1229654" cy="939526"/>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angle 54">
            <a:extLst>
              <a:ext uri="{FF2B5EF4-FFF2-40B4-BE49-F238E27FC236}">
                <a16:creationId xmlns:a16="http://schemas.microsoft.com/office/drawing/2014/main" id="{652A549B-C202-1760-CCC2-0B918EE2E38B}"/>
              </a:ext>
            </a:extLst>
          </p:cNvPr>
          <p:cNvSpPr/>
          <p:nvPr/>
        </p:nvSpPr>
        <p:spPr>
          <a:xfrm>
            <a:off x="-2180165" y="3961412"/>
            <a:ext cx="1229654" cy="939526"/>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angle 55">
            <a:extLst>
              <a:ext uri="{FF2B5EF4-FFF2-40B4-BE49-F238E27FC236}">
                <a16:creationId xmlns:a16="http://schemas.microsoft.com/office/drawing/2014/main" id="{E5186FA5-67DB-0470-D351-26D0A9FAE9BF}"/>
              </a:ext>
            </a:extLst>
          </p:cNvPr>
          <p:cNvSpPr/>
          <p:nvPr/>
        </p:nvSpPr>
        <p:spPr>
          <a:xfrm>
            <a:off x="-2180165" y="-889192"/>
            <a:ext cx="1229654" cy="93952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angle 56">
            <a:extLst>
              <a:ext uri="{FF2B5EF4-FFF2-40B4-BE49-F238E27FC236}">
                <a16:creationId xmlns:a16="http://schemas.microsoft.com/office/drawing/2014/main" id="{6DAF8411-90E4-E156-3210-6FF83DACECB3}"/>
              </a:ext>
            </a:extLst>
          </p:cNvPr>
          <p:cNvSpPr/>
          <p:nvPr/>
        </p:nvSpPr>
        <p:spPr>
          <a:xfrm>
            <a:off x="-2180165" y="5174061"/>
            <a:ext cx="1229654" cy="939526"/>
          </a:xfrm>
          <a:prstGeom prst="rect">
            <a:avLst/>
          </a:prstGeom>
          <a:solidFill>
            <a:srgbClr val="CE0E2C"/>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angle 57">
            <a:extLst>
              <a:ext uri="{FF2B5EF4-FFF2-40B4-BE49-F238E27FC236}">
                <a16:creationId xmlns:a16="http://schemas.microsoft.com/office/drawing/2014/main" id="{A811C051-9013-CF6B-43A6-0AFA9C18EAC2}"/>
              </a:ext>
            </a:extLst>
          </p:cNvPr>
          <p:cNvSpPr/>
          <p:nvPr/>
        </p:nvSpPr>
        <p:spPr>
          <a:xfrm>
            <a:off x="-2180165" y="6386710"/>
            <a:ext cx="1229654" cy="93952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Rectangle 46">
            <a:extLst>
              <a:ext uri="{FF2B5EF4-FFF2-40B4-BE49-F238E27FC236}">
                <a16:creationId xmlns:a16="http://schemas.microsoft.com/office/drawing/2014/main" id="{4D4A92C2-DF14-11E1-75C7-C8C5831E6B22}"/>
              </a:ext>
            </a:extLst>
          </p:cNvPr>
          <p:cNvSpPr/>
          <p:nvPr/>
        </p:nvSpPr>
        <p:spPr>
          <a:xfrm>
            <a:off x="462987" y="1236042"/>
            <a:ext cx="11424212" cy="5150667"/>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Se incluye en dos apartados diferentes de la solicitud:</a:t>
            </a:r>
          </a:p>
          <a:p>
            <a:pPr marL="800100" lvl="1" indent="-342900" algn="just">
              <a:spcBef>
                <a:spcPts val="300"/>
              </a:spcBef>
              <a:buFont typeface="+mj-lt"/>
              <a:buAutoNum type="alphaLcParenR"/>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Solicitud-cuestionario: En este apartado se consignarán los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costes</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según concepto susceptible de financiación, de cada actividad que compone el proyecto.</a:t>
            </a:r>
          </a:p>
          <a:p>
            <a:pPr marL="800100" lvl="1" indent="-342900" algn="just">
              <a:spcBef>
                <a:spcPts val="300"/>
              </a:spcBef>
              <a:buFont typeface="+mj-lt"/>
              <a:buAutoNum type="alphaLcParenR"/>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Memoria técnica: En este documento se desarrollará la información integrada en la solicitud-cuestionario para llevar a cabo su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evaluación</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respecto al contenido presentado en la memoria.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El plan de proyecto debe estar organizado en diferentes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paquetes de trabajo</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Representan los grandes bloques de trabajo del proyecto. Los paquetes de trabajo tendrán como resultado los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entregables</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del proyecto.</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Cada paquete de trabajo debe desglosarse en </a:t>
            </a:r>
            <a:r>
              <a:rPr lang="es-ES" sz="1400" b="1" dirty="0">
                <a:solidFill>
                  <a:prstClr val="black"/>
                </a:solidFill>
                <a:latin typeface="Arial" panose="020B0604020202020204" pitchFamily="34" charset="0"/>
                <a:ea typeface="Open Sans" panose="020B0606030504020204" pitchFamily="34" charset="0"/>
                <a:cs typeface="Arial" panose="020B0604020202020204" pitchFamily="34" charset="0"/>
              </a:rPr>
              <a:t>actividades</a:t>
            </a: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 que son las unidades de trabajo de mayor detalle de la solicitud. A partir de estas actividades se define el calendario estimado del proyecto, según el cual, el órgano gestor de las ayudas realizará el seguimiento de su ejecución. </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latin typeface="Arial" panose="020B0604020202020204" pitchFamily="34" charset="0"/>
                <a:cs typeface="Arial" panose="020B0604020202020204" pitchFamily="34" charset="0"/>
              </a:rPr>
              <a:t>La estructura general del plan de proyecto debe cumplir con las siguientes restricciones:</a:t>
            </a:r>
          </a:p>
          <a:p>
            <a:pPr marL="800100" lvl="1" indent="-342900" algn="just">
              <a:spcBef>
                <a:spcPts val="300"/>
              </a:spcBef>
              <a:buFont typeface="+mj-lt"/>
              <a:buAutoNum type="arabicPeriod"/>
              <a:defRPr/>
            </a:pPr>
            <a:r>
              <a:rPr lang="es-ES" sz="1400" dirty="0">
                <a:latin typeface="Arial" panose="020B0604020202020204" pitchFamily="34" charset="0"/>
                <a:cs typeface="Arial" panose="020B0604020202020204" pitchFamily="34" charset="0"/>
              </a:rPr>
              <a:t>Cada entregable debe corresponder a un único paquete de trabajo (el número de paquetes de trabajo y entregables debe ser el mismo). </a:t>
            </a:r>
          </a:p>
          <a:p>
            <a:pPr marL="800100" lvl="1" indent="-342900" algn="just">
              <a:spcBef>
                <a:spcPts val="300"/>
              </a:spcBef>
              <a:buFont typeface="+mj-lt"/>
              <a:buAutoNum type="arabicPeriod"/>
              <a:defRPr/>
            </a:pPr>
            <a:r>
              <a:rPr lang="es-ES" sz="1400" dirty="0">
                <a:latin typeface="Arial" panose="020B0604020202020204" pitchFamily="34" charset="0"/>
                <a:cs typeface="Arial" panose="020B0604020202020204" pitchFamily="34" charset="0"/>
              </a:rPr>
              <a:t>Cada uno de los entregables puede requerir de varias actividades, no obstante, cada una de las actividades sólo debe contribuir a un único entregable.</a:t>
            </a:r>
          </a:p>
          <a:p>
            <a:pPr marL="800100" lvl="1" indent="-342900" algn="just">
              <a:spcBef>
                <a:spcPts val="300"/>
              </a:spcBef>
              <a:buFont typeface="+mj-lt"/>
              <a:buAutoNum type="arabicPeriod"/>
              <a:defRPr/>
            </a:pPr>
            <a:r>
              <a:rPr lang="es-ES" sz="1400" dirty="0">
                <a:latin typeface="Arial" panose="020B0604020202020204" pitchFamily="34" charset="0"/>
                <a:cs typeface="Arial" panose="020B0604020202020204" pitchFamily="34" charset="0"/>
              </a:rPr>
              <a:t>La imputación de gastos debe hacerse por concepto presupuestario y por actividad.</a:t>
            </a: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67107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BBFE0840-3B70-95E4-F0F7-1C457927E650}"/>
              </a:ext>
            </a:extLst>
          </p:cNvPr>
          <p:cNvSpPr/>
          <p:nvPr/>
        </p:nvSpPr>
        <p:spPr>
          <a:xfrm>
            <a:off x="462987" y="1236042"/>
            <a:ext cx="11424212" cy="4376879"/>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En el siguiente enlace se publica la información y novedades relevantes acerca de la convocatoria:</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r>
              <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rPr>
              <a:t>Para cualquier cuestión adicional, pueden dirigirse a la Subdirección General de Fomento y Regulación de la Inteligencia Artificial:</a:t>
            </a: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171450" lvl="0" indent="-171450" algn="just">
              <a:spcBef>
                <a:spcPts val="300"/>
              </a:spcBef>
              <a:buFont typeface="Courier New" panose="02070309020205020404" pitchFamily="49" charset="0"/>
              <a:buChar char="o"/>
              <a:defRPr/>
            </a:pPr>
            <a:endParaRPr lang="es-E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2">
            <a:extLst>
              <a:ext uri="{FF2B5EF4-FFF2-40B4-BE49-F238E27FC236}">
                <a16:creationId xmlns:a16="http://schemas.microsoft.com/office/drawing/2014/main" id="{ACF0B49E-E86A-BF97-93BF-D7A8ADDC0D8C}"/>
              </a:ext>
            </a:extLst>
          </p:cNvPr>
          <p:cNvSpPr txBox="1">
            <a:spLocks/>
          </p:cNvSpPr>
          <p:nvPr/>
        </p:nvSpPr>
        <p:spPr>
          <a:xfrm>
            <a:off x="288437" y="821939"/>
            <a:ext cx="9458311" cy="41410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r>
              <a:rPr lang="es-ES_tradnl" dirty="0">
                <a:latin typeface="Calibri" panose="020F0502020204030204" pitchFamily="34" charset="0"/>
              </a:rPr>
              <a:t>Información adicional</a:t>
            </a:r>
          </a:p>
        </p:txBody>
      </p:sp>
      <p:sp>
        <p:nvSpPr>
          <p:cNvPr id="8" name="Rectangle: Rounded Corners 4">
            <a:extLst>
              <a:ext uri="{FF2B5EF4-FFF2-40B4-BE49-F238E27FC236}">
                <a16:creationId xmlns:a16="http://schemas.microsoft.com/office/drawing/2014/main" id="{50C7E612-2B58-97DD-64AA-E45872665B85}"/>
              </a:ext>
            </a:extLst>
          </p:cNvPr>
          <p:cNvSpPr/>
          <p:nvPr/>
        </p:nvSpPr>
        <p:spPr>
          <a:xfrm>
            <a:off x="2365972" y="2664012"/>
            <a:ext cx="7460056" cy="414103"/>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10000"/>
              </a:lnSpc>
              <a:spcBef>
                <a:spcPts val="0"/>
              </a:spcBef>
              <a:spcAft>
                <a:spcPts val="600"/>
              </a:spcAft>
              <a:buClrTx/>
              <a:buSzTx/>
              <a:buFontTx/>
              <a:buNone/>
              <a:tabLst/>
              <a:defRPr/>
            </a:pPr>
            <a:r>
              <a:rPr lang="es-ES" sz="1400" dirty="0">
                <a:hlinkClick r:id="rId2"/>
              </a:rPr>
              <a:t>Portal de Ayudas del Ministerio para la Transformación Digital y de la Función Pública</a:t>
            </a:r>
            <a:endParaRPr lang="es-ES" sz="1400" dirty="0">
              <a:solidFill>
                <a:srgbClr val="000000"/>
              </a:solidFill>
              <a:latin typeface="Arial" panose="020B0604020202020204" pitchFamily="34" charset="0"/>
            </a:endParaRPr>
          </a:p>
        </p:txBody>
      </p:sp>
      <p:sp>
        <p:nvSpPr>
          <p:cNvPr id="9" name="Rectangle: Rounded Corners 4">
            <a:extLst>
              <a:ext uri="{FF2B5EF4-FFF2-40B4-BE49-F238E27FC236}">
                <a16:creationId xmlns:a16="http://schemas.microsoft.com/office/drawing/2014/main" id="{0AE1023D-70AE-3E9F-BB23-7996F9E1DC87}"/>
              </a:ext>
            </a:extLst>
          </p:cNvPr>
          <p:cNvSpPr/>
          <p:nvPr/>
        </p:nvSpPr>
        <p:spPr>
          <a:xfrm>
            <a:off x="2365972" y="4094019"/>
            <a:ext cx="7460056" cy="414103"/>
          </a:xfrm>
          <a:prstGeom prst="round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10000"/>
              </a:lnSpc>
              <a:spcBef>
                <a:spcPts val="0"/>
              </a:spcBef>
              <a:spcAft>
                <a:spcPts val="600"/>
              </a:spcAft>
              <a:buClrTx/>
              <a:buSzTx/>
              <a:buFontTx/>
              <a:buNone/>
              <a:tabLst/>
              <a:defRPr/>
            </a:pPr>
            <a:r>
              <a:rPr lang="es-ES" sz="1400" dirty="0">
                <a:solidFill>
                  <a:srgbClr val="000000"/>
                </a:solidFill>
                <a:latin typeface="Arial" panose="020B0604020202020204" pitchFamily="34" charset="0"/>
                <a:hlinkClick r:id="rId3"/>
              </a:rPr>
              <a:t>cadenasdevalor.medios@digital.gob.es</a:t>
            </a:r>
            <a:endParaRPr lang="es-E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2674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E82E-CD87-74B4-BB31-544AE74E36E1}"/>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0A83D2-42CB-B4B1-4043-F2FE3014AA24}"/>
              </a:ext>
            </a:extLst>
          </p:cNvPr>
          <p:cNvSpPr>
            <a:spLocks noGrp="1"/>
          </p:cNvSpPr>
          <p:nvPr>
            <p:ph type="sldNum" sz="quarter" idx="7"/>
          </p:nvPr>
        </p:nvSpPr>
        <p:spPr>
          <a:xfrm>
            <a:off x="5323561" y="3867589"/>
            <a:ext cx="1700445" cy="168059"/>
          </a:xfrm>
        </p:spPr>
        <p:txBody>
          <a:bodyPr/>
          <a:lstStyle/>
          <a:p>
            <a:pPr defTabSz="554492"/>
            <a:fld id="{B6F15528-21DE-4FAA-801E-634DDDAF4B2B}" type="slidenum">
              <a:rPr lang="es-ES" sz="1092" kern="0">
                <a:solidFill>
                  <a:prstClr val="black">
                    <a:tint val="75000"/>
                  </a:prstClr>
                </a:solidFill>
              </a:rPr>
              <a:pPr defTabSz="554492"/>
              <a:t>29</a:t>
            </a:fld>
            <a:endParaRPr lang="es-ES" sz="1092" kern="0">
              <a:solidFill>
                <a:prstClr val="black">
                  <a:tint val="75000"/>
                </a:prstClr>
              </a:solidFill>
            </a:endParaRPr>
          </a:p>
        </p:txBody>
      </p:sp>
      <p:pic>
        <p:nvPicPr>
          <p:cNvPr id="6" name="Imagen 5" descr="Logotipo&#10;&#10;Descripción generada automáticamente">
            <a:extLst>
              <a:ext uri="{FF2B5EF4-FFF2-40B4-BE49-F238E27FC236}">
                <a16:creationId xmlns:a16="http://schemas.microsoft.com/office/drawing/2014/main" id="{7E27B328-4D5C-F9FB-3533-788FD8336D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6221" y="397249"/>
            <a:ext cx="10779559" cy="6063502"/>
          </a:xfrm>
          <a:prstGeom prst="rect">
            <a:avLst/>
          </a:prstGeom>
        </p:spPr>
      </p:pic>
    </p:spTree>
    <p:extLst>
      <p:ext uri="{BB962C8B-B14F-4D97-AF65-F5344CB8AC3E}">
        <p14:creationId xmlns:p14="http://schemas.microsoft.com/office/powerpoint/2010/main" val="100877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7787" y="1325324"/>
            <a:ext cx="4322440"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8" name="object 8"/>
          <p:cNvSpPr/>
          <p:nvPr/>
        </p:nvSpPr>
        <p:spPr>
          <a:xfrm>
            <a:off x="3822225" y="1338076"/>
            <a:ext cx="864855" cy="864855"/>
          </a:xfrm>
          <a:custGeom>
            <a:avLst/>
            <a:gdLst/>
            <a:ahLst/>
            <a:cxnLst/>
            <a:rect l="l" t="t" r="r" b="b"/>
            <a:pathLst>
              <a:path w="1426209" h="1426210">
                <a:moveTo>
                  <a:pt x="712836" y="0"/>
                </a:moveTo>
                <a:lnTo>
                  <a:pt x="664031" y="1644"/>
                </a:lnTo>
                <a:lnTo>
                  <a:pt x="616107" y="6507"/>
                </a:lnTo>
                <a:lnTo>
                  <a:pt x="569173" y="14482"/>
                </a:lnTo>
                <a:lnTo>
                  <a:pt x="523334" y="25463"/>
                </a:lnTo>
                <a:lnTo>
                  <a:pt x="478696" y="39344"/>
                </a:lnTo>
                <a:lnTo>
                  <a:pt x="435366" y="56018"/>
                </a:lnTo>
                <a:lnTo>
                  <a:pt x="393449" y="75380"/>
                </a:lnTo>
                <a:lnTo>
                  <a:pt x="353051" y="97324"/>
                </a:lnTo>
                <a:lnTo>
                  <a:pt x="314280" y="121742"/>
                </a:lnTo>
                <a:lnTo>
                  <a:pt x="277241" y="148529"/>
                </a:lnTo>
                <a:lnTo>
                  <a:pt x="242039" y="177580"/>
                </a:lnTo>
                <a:lnTo>
                  <a:pt x="208782" y="208786"/>
                </a:lnTo>
                <a:lnTo>
                  <a:pt x="177576" y="242044"/>
                </a:lnTo>
                <a:lnTo>
                  <a:pt x="148526"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6" y="1148428"/>
                </a:lnTo>
                <a:lnTo>
                  <a:pt x="177576" y="1183629"/>
                </a:lnTo>
                <a:lnTo>
                  <a:pt x="208782" y="1216887"/>
                </a:lnTo>
                <a:lnTo>
                  <a:pt x="242039" y="1248093"/>
                </a:lnTo>
                <a:lnTo>
                  <a:pt x="277241" y="1277143"/>
                </a:lnTo>
                <a:lnTo>
                  <a:pt x="314280" y="1303931"/>
                </a:lnTo>
                <a:lnTo>
                  <a:pt x="353051" y="1328349"/>
                </a:lnTo>
                <a:lnTo>
                  <a:pt x="393449" y="1350292"/>
                </a:lnTo>
                <a:lnTo>
                  <a:pt x="435366" y="1369654"/>
                </a:lnTo>
                <a:lnTo>
                  <a:pt x="478696" y="1386329"/>
                </a:lnTo>
                <a:lnTo>
                  <a:pt x="523334" y="1400210"/>
                </a:lnTo>
                <a:lnTo>
                  <a:pt x="569173" y="1411191"/>
                </a:lnTo>
                <a:lnTo>
                  <a:pt x="616107" y="1419166"/>
                </a:lnTo>
                <a:lnTo>
                  <a:pt x="664031" y="1424029"/>
                </a:lnTo>
                <a:lnTo>
                  <a:pt x="712836" y="1425673"/>
                </a:lnTo>
                <a:lnTo>
                  <a:pt x="761641" y="1424029"/>
                </a:lnTo>
                <a:lnTo>
                  <a:pt x="809563" y="1419166"/>
                </a:lnTo>
                <a:lnTo>
                  <a:pt x="856496" y="1411191"/>
                </a:lnTo>
                <a:lnTo>
                  <a:pt x="902334" y="1400210"/>
                </a:lnTo>
                <a:lnTo>
                  <a:pt x="946971" y="1386329"/>
                </a:lnTo>
                <a:lnTo>
                  <a:pt x="990301" y="1369654"/>
                </a:lnTo>
                <a:lnTo>
                  <a:pt x="1032217" y="1350292"/>
                </a:lnTo>
                <a:lnTo>
                  <a:pt x="1072614" y="1328349"/>
                </a:lnTo>
                <a:lnTo>
                  <a:pt x="1111385" y="1303931"/>
                </a:lnTo>
                <a:lnTo>
                  <a:pt x="1148424" y="1277143"/>
                </a:lnTo>
                <a:lnTo>
                  <a:pt x="1183625" y="1248093"/>
                </a:lnTo>
                <a:lnTo>
                  <a:pt x="1216881" y="1216887"/>
                </a:lnTo>
                <a:lnTo>
                  <a:pt x="1248087" y="1183629"/>
                </a:lnTo>
                <a:lnTo>
                  <a:pt x="1277137" y="1148428"/>
                </a:lnTo>
                <a:lnTo>
                  <a:pt x="1303924" y="1111388"/>
                </a:lnTo>
                <a:lnTo>
                  <a:pt x="1328341" y="1072617"/>
                </a:lnTo>
                <a:lnTo>
                  <a:pt x="1350284" y="1032220"/>
                </a:lnTo>
                <a:lnTo>
                  <a:pt x="1369646"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6" y="435370"/>
                </a:lnTo>
                <a:lnTo>
                  <a:pt x="1350284" y="393453"/>
                </a:lnTo>
                <a:lnTo>
                  <a:pt x="1328341" y="353056"/>
                </a:lnTo>
                <a:lnTo>
                  <a:pt x="1303924" y="314285"/>
                </a:lnTo>
                <a:lnTo>
                  <a:pt x="1277137" y="277245"/>
                </a:lnTo>
                <a:lnTo>
                  <a:pt x="1248087" y="242044"/>
                </a:lnTo>
                <a:lnTo>
                  <a:pt x="1216881" y="208786"/>
                </a:lnTo>
                <a:lnTo>
                  <a:pt x="1183625" y="177580"/>
                </a:lnTo>
                <a:lnTo>
                  <a:pt x="1148424" y="148529"/>
                </a:lnTo>
                <a:lnTo>
                  <a:pt x="1111385" y="121742"/>
                </a:lnTo>
                <a:lnTo>
                  <a:pt x="1072614" y="97324"/>
                </a:lnTo>
                <a:lnTo>
                  <a:pt x="1032217" y="75380"/>
                </a:lnTo>
                <a:lnTo>
                  <a:pt x="990301" y="56018"/>
                </a:lnTo>
                <a:lnTo>
                  <a:pt x="946971" y="39344"/>
                </a:lnTo>
                <a:lnTo>
                  <a:pt x="902334" y="25463"/>
                </a:lnTo>
                <a:lnTo>
                  <a:pt x="856496" y="14482"/>
                </a:lnTo>
                <a:lnTo>
                  <a:pt x="809563" y="6507"/>
                </a:lnTo>
                <a:lnTo>
                  <a:pt x="761641" y="1644"/>
                </a:lnTo>
                <a:lnTo>
                  <a:pt x="712836"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19" name="object 19"/>
          <p:cNvSpPr txBox="1"/>
          <p:nvPr/>
        </p:nvSpPr>
        <p:spPr>
          <a:xfrm>
            <a:off x="246709" y="51751"/>
            <a:ext cx="753956" cy="191630"/>
          </a:xfrm>
          <a:prstGeom prst="rect">
            <a:avLst/>
          </a:prstGeom>
        </p:spPr>
        <p:txBody>
          <a:bodyPr vert="horz" wrap="square" lIns="0" tIns="9627" rIns="0" bIns="0" rtlCol="0">
            <a:spAutoFit/>
          </a:bodyPr>
          <a:lstStyle/>
          <a:p>
            <a:pPr marL="7701" defTabSz="554492">
              <a:spcBef>
                <a:spcPts val="76"/>
              </a:spcBef>
            </a:pPr>
            <a:r>
              <a:rPr sz="1182" kern="0" spc="-6">
                <a:solidFill>
                  <a:srgbClr val="FFFFFF"/>
                </a:solidFill>
                <a:latin typeface="Open Sans"/>
                <a:cs typeface="Open Sans"/>
              </a:rPr>
              <a:t>Contenido</a:t>
            </a:r>
            <a:endParaRPr sz="1182" kern="0">
              <a:solidFill>
                <a:sysClr val="windowText" lastClr="000000"/>
              </a:solidFill>
              <a:latin typeface="Open Sans"/>
              <a:cs typeface="Open Sans"/>
            </a:endParaRPr>
          </a:p>
        </p:txBody>
      </p:sp>
      <p:sp>
        <p:nvSpPr>
          <p:cNvPr id="31" name="object 17">
            <a:extLst>
              <a:ext uri="{FF2B5EF4-FFF2-40B4-BE49-F238E27FC236}">
                <a16:creationId xmlns:a16="http://schemas.microsoft.com/office/drawing/2014/main" id="{67F2019B-B077-A8ED-E3BE-844CCF68BC9A}"/>
              </a:ext>
            </a:extLst>
          </p:cNvPr>
          <p:cNvSpPr txBox="1"/>
          <p:nvPr/>
        </p:nvSpPr>
        <p:spPr>
          <a:xfrm>
            <a:off x="4099591" y="1487086"/>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1</a:t>
            </a:r>
            <a:endParaRPr sz="3426" kern="0">
              <a:solidFill>
                <a:prstClr val="white"/>
              </a:solidFill>
              <a:latin typeface="Frutiger"/>
              <a:cs typeface="Frutiger"/>
            </a:endParaRPr>
          </a:p>
        </p:txBody>
      </p:sp>
      <p:sp>
        <p:nvSpPr>
          <p:cNvPr id="33" name="CuadroTexto 32">
            <a:extLst>
              <a:ext uri="{FF2B5EF4-FFF2-40B4-BE49-F238E27FC236}">
                <a16:creationId xmlns:a16="http://schemas.microsoft.com/office/drawing/2014/main" id="{8B09DC4C-7AE4-4211-94B8-041C787B6837}"/>
              </a:ext>
            </a:extLst>
          </p:cNvPr>
          <p:cNvSpPr txBox="1"/>
          <p:nvPr/>
        </p:nvSpPr>
        <p:spPr>
          <a:xfrm>
            <a:off x="229523" y="1461398"/>
            <a:ext cx="2726257" cy="614912"/>
          </a:xfrm>
          <a:prstGeom prst="rect">
            <a:avLst/>
          </a:prstGeom>
          <a:noFill/>
        </p:spPr>
        <p:txBody>
          <a:bodyPr wrap="square">
            <a:spAutoFit/>
          </a:bodyPr>
          <a:lstStyle/>
          <a:p>
            <a:pPr defTabSz="554492"/>
            <a:r>
              <a:rPr lang="es-ES" sz="1698" b="1" kern="0">
                <a:solidFill>
                  <a:prstClr val="white"/>
                </a:solidFill>
                <a:latin typeface="Rooney Pro"/>
                <a:cs typeface="Rooney Pro"/>
              </a:rPr>
              <a:t>Reforzar</a:t>
            </a:r>
            <a:r>
              <a:rPr lang="es-ES" sz="1698" b="1" kern="0" spc="-3">
                <a:solidFill>
                  <a:prstClr val="white"/>
                </a:solidFill>
                <a:latin typeface="Rooney Pro"/>
                <a:cs typeface="Rooney Pro"/>
              </a:rPr>
              <a:t> </a:t>
            </a:r>
            <a:r>
              <a:rPr lang="es-ES" sz="1698" b="1" kern="0">
                <a:solidFill>
                  <a:prstClr val="white"/>
                </a:solidFill>
                <a:latin typeface="Rooney Pro"/>
                <a:cs typeface="Rooney Pro"/>
              </a:rPr>
              <a:t>las palancas clave</a:t>
            </a:r>
            <a:r>
              <a:rPr lang="es-ES" sz="1698" b="1" kern="0" spc="-3">
                <a:solidFill>
                  <a:prstClr val="white"/>
                </a:solidFill>
                <a:latin typeface="Rooney Pro"/>
                <a:cs typeface="Rooney Pro"/>
              </a:rPr>
              <a:t> </a:t>
            </a:r>
            <a:r>
              <a:rPr lang="es-ES" sz="1698" b="1" kern="0">
                <a:solidFill>
                  <a:prstClr val="white"/>
                </a:solidFill>
                <a:latin typeface="Rooney Pro"/>
                <a:cs typeface="Rooney Pro"/>
              </a:rPr>
              <a:t>para el desarrollo</a:t>
            </a:r>
            <a:r>
              <a:rPr lang="es-ES" sz="1698" b="1" kern="0" spc="-3">
                <a:solidFill>
                  <a:prstClr val="white"/>
                </a:solidFill>
                <a:latin typeface="Rooney Pro"/>
                <a:cs typeface="Rooney Pro"/>
              </a:rPr>
              <a:t> </a:t>
            </a:r>
            <a:r>
              <a:rPr lang="es-ES" sz="1698" b="1" kern="0">
                <a:solidFill>
                  <a:prstClr val="white"/>
                </a:solidFill>
                <a:latin typeface="Rooney Pro"/>
                <a:cs typeface="Rooney Pro"/>
              </a:rPr>
              <a:t>de la </a:t>
            </a:r>
            <a:r>
              <a:rPr lang="es-ES" sz="1698" b="1" kern="0" spc="-15">
                <a:solidFill>
                  <a:prstClr val="white"/>
                </a:solidFill>
                <a:latin typeface="Rooney Pro"/>
                <a:cs typeface="Rooney Pro"/>
              </a:rPr>
              <a:t>IA</a:t>
            </a:r>
            <a:endParaRPr lang="es-ES" sz="1698" kern="0">
              <a:solidFill>
                <a:prstClr val="white"/>
              </a:solidFill>
            </a:endParaRPr>
          </a:p>
        </p:txBody>
      </p:sp>
      <p:sp>
        <p:nvSpPr>
          <p:cNvPr id="34" name="object 4">
            <a:extLst>
              <a:ext uri="{FF2B5EF4-FFF2-40B4-BE49-F238E27FC236}">
                <a16:creationId xmlns:a16="http://schemas.microsoft.com/office/drawing/2014/main" id="{08D28652-8443-E697-A308-D1B72404FA26}"/>
              </a:ext>
            </a:extLst>
          </p:cNvPr>
          <p:cNvSpPr/>
          <p:nvPr/>
        </p:nvSpPr>
        <p:spPr>
          <a:xfrm>
            <a:off x="-6015" y="3660468"/>
            <a:ext cx="4322440"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35" name="object 8">
            <a:extLst>
              <a:ext uri="{FF2B5EF4-FFF2-40B4-BE49-F238E27FC236}">
                <a16:creationId xmlns:a16="http://schemas.microsoft.com/office/drawing/2014/main" id="{977CEB22-8938-E329-FD51-5D54B8AD809B}"/>
              </a:ext>
            </a:extLst>
          </p:cNvPr>
          <p:cNvSpPr/>
          <p:nvPr/>
        </p:nvSpPr>
        <p:spPr>
          <a:xfrm>
            <a:off x="3822225" y="3660468"/>
            <a:ext cx="864855" cy="864855"/>
          </a:xfrm>
          <a:custGeom>
            <a:avLst/>
            <a:gdLst/>
            <a:ahLst/>
            <a:cxnLst/>
            <a:rect l="l" t="t" r="r" b="b"/>
            <a:pathLst>
              <a:path w="1426209" h="1426210">
                <a:moveTo>
                  <a:pt x="712836" y="0"/>
                </a:moveTo>
                <a:lnTo>
                  <a:pt x="664031" y="1644"/>
                </a:lnTo>
                <a:lnTo>
                  <a:pt x="616107" y="6507"/>
                </a:lnTo>
                <a:lnTo>
                  <a:pt x="569173" y="14482"/>
                </a:lnTo>
                <a:lnTo>
                  <a:pt x="523334" y="25463"/>
                </a:lnTo>
                <a:lnTo>
                  <a:pt x="478696" y="39344"/>
                </a:lnTo>
                <a:lnTo>
                  <a:pt x="435366" y="56018"/>
                </a:lnTo>
                <a:lnTo>
                  <a:pt x="393449" y="75380"/>
                </a:lnTo>
                <a:lnTo>
                  <a:pt x="353051" y="97324"/>
                </a:lnTo>
                <a:lnTo>
                  <a:pt x="314280" y="121742"/>
                </a:lnTo>
                <a:lnTo>
                  <a:pt x="277241" y="148529"/>
                </a:lnTo>
                <a:lnTo>
                  <a:pt x="242039" y="177580"/>
                </a:lnTo>
                <a:lnTo>
                  <a:pt x="208782" y="208786"/>
                </a:lnTo>
                <a:lnTo>
                  <a:pt x="177576" y="242044"/>
                </a:lnTo>
                <a:lnTo>
                  <a:pt x="148526"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6" y="1148428"/>
                </a:lnTo>
                <a:lnTo>
                  <a:pt x="177576" y="1183629"/>
                </a:lnTo>
                <a:lnTo>
                  <a:pt x="208782" y="1216887"/>
                </a:lnTo>
                <a:lnTo>
                  <a:pt x="242039" y="1248093"/>
                </a:lnTo>
                <a:lnTo>
                  <a:pt x="277241" y="1277143"/>
                </a:lnTo>
                <a:lnTo>
                  <a:pt x="314280" y="1303931"/>
                </a:lnTo>
                <a:lnTo>
                  <a:pt x="353051" y="1328349"/>
                </a:lnTo>
                <a:lnTo>
                  <a:pt x="393449" y="1350292"/>
                </a:lnTo>
                <a:lnTo>
                  <a:pt x="435366" y="1369654"/>
                </a:lnTo>
                <a:lnTo>
                  <a:pt x="478696" y="1386329"/>
                </a:lnTo>
                <a:lnTo>
                  <a:pt x="523334" y="1400210"/>
                </a:lnTo>
                <a:lnTo>
                  <a:pt x="569173" y="1411191"/>
                </a:lnTo>
                <a:lnTo>
                  <a:pt x="616107" y="1419166"/>
                </a:lnTo>
                <a:lnTo>
                  <a:pt x="664031" y="1424029"/>
                </a:lnTo>
                <a:lnTo>
                  <a:pt x="712836" y="1425673"/>
                </a:lnTo>
                <a:lnTo>
                  <a:pt x="761641" y="1424029"/>
                </a:lnTo>
                <a:lnTo>
                  <a:pt x="809563" y="1419166"/>
                </a:lnTo>
                <a:lnTo>
                  <a:pt x="856496" y="1411191"/>
                </a:lnTo>
                <a:lnTo>
                  <a:pt x="902334" y="1400210"/>
                </a:lnTo>
                <a:lnTo>
                  <a:pt x="946971" y="1386329"/>
                </a:lnTo>
                <a:lnTo>
                  <a:pt x="990301" y="1369654"/>
                </a:lnTo>
                <a:lnTo>
                  <a:pt x="1032217" y="1350292"/>
                </a:lnTo>
                <a:lnTo>
                  <a:pt x="1072614" y="1328349"/>
                </a:lnTo>
                <a:lnTo>
                  <a:pt x="1111385" y="1303931"/>
                </a:lnTo>
                <a:lnTo>
                  <a:pt x="1148424" y="1277143"/>
                </a:lnTo>
                <a:lnTo>
                  <a:pt x="1183625" y="1248093"/>
                </a:lnTo>
                <a:lnTo>
                  <a:pt x="1216881" y="1216887"/>
                </a:lnTo>
                <a:lnTo>
                  <a:pt x="1248087" y="1183629"/>
                </a:lnTo>
                <a:lnTo>
                  <a:pt x="1277137" y="1148428"/>
                </a:lnTo>
                <a:lnTo>
                  <a:pt x="1303924" y="1111388"/>
                </a:lnTo>
                <a:lnTo>
                  <a:pt x="1328341" y="1072617"/>
                </a:lnTo>
                <a:lnTo>
                  <a:pt x="1350284" y="1032220"/>
                </a:lnTo>
                <a:lnTo>
                  <a:pt x="1369646"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6" y="435370"/>
                </a:lnTo>
                <a:lnTo>
                  <a:pt x="1350284" y="393453"/>
                </a:lnTo>
                <a:lnTo>
                  <a:pt x="1328341" y="353056"/>
                </a:lnTo>
                <a:lnTo>
                  <a:pt x="1303924" y="314285"/>
                </a:lnTo>
                <a:lnTo>
                  <a:pt x="1277137" y="277245"/>
                </a:lnTo>
                <a:lnTo>
                  <a:pt x="1248087" y="242044"/>
                </a:lnTo>
                <a:lnTo>
                  <a:pt x="1216881" y="208786"/>
                </a:lnTo>
                <a:lnTo>
                  <a:pt x="1183625" y="177580"/>
                </a:lnTo>
                <a:lnTo>
                  <a:pt x="1148424" y="148529"/>
                </a:lnTo>
                <a:lnTo>
                  <a:pt x="1111385" y="121742"/>
                </a:lnTo>
                <a:lnTo>
                  <a:pt x="1072614" y="97324"/>
                </a:lnTo>
                <a:lnTo>
                  <a:pt x="1032217" y="75380"/>
                </a:lnTo>
                <a:lnTo>
                  <a:pt x="990301" y="56018"/>
                </a:lnTo>
                <a:lnTo>
                  <a:pt x="946971" y="39344"/>
                </a:lnTo>
                <a:lnTo>
                  <a:pt x="902334" y="25463"/>
                </a:lnTo>
                <a:lnTo>
                  <a:pt x="856496" y="14482"/>
                </a:lnTo>
                <a:lnTo>
                  <a:pt x="809563" y="6507"/>
                </a:lnTo>
                <a:lnTo>
                  <a:pt x="761641" y="1644"/>
                </a:lnTo>
                <a:lnTo>
                  <a:pt x="712836"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36" name="object 17">
            <a:extLst>
              <a:ext uri="{FF2B5EF4-FFF2-40B4-BE49-F238E27FC236}">
                <a16:creationId xmlns:a16="http://schemas.microsoft.com/office/drawing/2014/main" id="{E3EAC916-EDA5-5B44-4935-D94E51E5BA48}"/>
              </a:ext>
            </a:extLst>
          </p:cNvPr>
          <p:cNvSpPr txBox="1"/>
          <p:nvPr/>
        </p:nvSpPr>
        <p:spPr>
          <a:xfrm>
            <a:off x="4106033" y="3823736"/>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2</a:t>
            </a:r>
            <a:endParaRPr sz="3426" kern="0">
              <a:solidFill>
                <a:prstClr val="white"/>
              </a:solidFill>
              <a:latin typeface="Frutiger"/>
              <a:cs typeface="Frutiger"/>
            </a:endParaRPr>
          </a:p>
        </p:txBody>
      </p:sp>
      <p:sp>
        <p:nvSpPr>
          <p:cNvPr id="37" name="CuadroTexto 36">
            <a:extLst>
              <a:ext uri="{FF2B5EF4-FFF2-40B4-BE49-F238E27FC236}">
                <a16:creationId xmlns:a16="http://schemas.microsoft.com/office/drawing/2014/main" id="{77728A6E-0947-9A12-4B53-D3D79BB9D9D7}"/>
              </a:ext>
            </a:extLst>
          </p:cNvPr>
          <p:cNvSpPr txBox="1"/>
          <p:nvPr/>
        </p:nvSpPr>
        <p:spPr>
          <a:xfrm>
            <a:off x="138683" y="3660594"/>
            <a:ext cx="3590253" cy="839860"/>
          </a:xfrm>
          <a:prstGeom prst="rect">
            <a:avLst/>
          </a:prstGeom>
          <a:noFill/>
        </p:spPr>
        <p:txBody>
          <a:bodyPr wrap="square" lIns="55449" tIns="27725" rIns="55449" bIns="27725" anchor="t">
            <a:spAutoFit/>
          </a:bodyPr>
          <a:lstStyle/>
          <a:p>
            <a:pPr defTabSz="554492"/>
            <a:r>
              <a:rPr lang="es-ES" sz="1698" b="1" kern="0">
                <a:solidFill>
                  <a:prstClr val="white"/>
                </a:solidFill>
                <a:latin typeface="Rooney Pro"/>
              </a:rPr>
              <a:t>Facilitar la aplicación de la IA en el sector público y privado, fomentando la innovación y la ciberseguridad</a:t>
            </a:r>
          </a:p>
        </p:txBody>
      </p:sp>
      <p:sp>
        <p:nvSpPr>
          <p:cNvPr id="38" name="object 4">
            <a:extLst>
              <a:ext uri="{FF2B5EF4-FFF2-40B4-BE49-F238E27FC236}">
                <a16:creationId xmlns:a16="http://schemas.microsoft.com/office/drawing/2014/main" id="{6F7E8CF2-31A3-593F-2B79-11B1F7DEBFC8}"/>
              </a:ext>
            </a:extLst>
          </p:cNvPr>
          <p:cNvSpPr/>
          <p:nvPr/>
        </p:nvSpPr>
        <p:spPr>
          <a:xfrm>
            <a:off x="-6014" y="5507019"/>
            <a:ext cx="4322440"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39" name="object 8">
            <a:extLst>
              <a:ext uri="{FF2B5EF4-FFF2-40B4-BE49-F238E27FC236}">
                <a16:creationId xmlns:a16="http://schemas.microsoft.com/office/drawing/2014/main" id="{0E728266-9D14-6E62-2E15-E5860D314790}"/>
              </a:ext>
            </a:extLst>
          </p:cNvPr>
          <p:cNvSpPr/>
          <p:nvPr/>
        </p:nvSpPr>
        <p:spPr>
          <a:xfrm>
            <a:off x="3822225" y="5507019"/>
            <a:ext cx="864855" cy="864855"/>
          </a:xfrm>
          <a:custGeom>
            <a:avLst/>
            <a:gdLst/>
            <a:ahLst/>
            <a:cxnLst/>
            <a:rect l="l" t="t" r="r" b="b"/>
            <a:pathLst>
              <a:path w="1426209" h="1426210">
                <a:moveTo>
                  <a:pt x="712836" y="0"/>
                </a:moveTo>
                <a:lnTo>
                  <a:pt x="664031" y="1644"/>
                </a:lnTo>
                <a:lnTo>
                  <a:pt x="616107" y="6507"/>
                </a:lnTo>
                <a:lnTo>
                  <a:pt x="569173" y="14482"/>
                </a:lnTo>
                <a:lnTo>
                  <a:pt x="523334" y="25463"/>
                </a:lnTo>
                <a:lnTo>
                  <a:pt x="478696" y="39344"/>
                </a:lnTo>
                <a:lnTo>
                  <a:pt x="435366" y="56018"/>
                </a:lnTo>
                <a:lnTo>
                  <a:pt x="393449" y="75380"/>
                </a:lnTo>
                <a:lnTo>
                  <a:pt x="353051" y="97324"/>
                </a:lnTo>
                <a:lnTo>
                  <a:pt x="314280" y="121742"/>
                </a:lnTo>
                <a:lnTo>
                  <a:pt x="277241" y="148529"/>
                </a:lnTo>
                <a:lnTo>
                  <a:pt x="242039" y="177580"/>
                </a:lnTo>
                <a:lnTo>
                  <a:pt x="208782" y="208786"/>
                </a:lnTo>
                <a:lnTo>
                  <a:pt x="177576" y="242044"/>
                </a:lnTo>
                <a:lnTo>
                  <a:pt x="148526"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6" y="1148428"/>
                </a:lnTo>
                <a:lnTo>
                  <a:pt x="177576" y="1183629"/>
                </a:lnTo>
                <a:lnTo>
                  <a:pt x="208782" y="1216887"/>
                </a:lnTo>
                <a:lnTo>
                  <a:pt x="242039" y="1248093"/>
                </a:lnTo>
                <a:lnTo>
                  <a:pt x="277241" y="1277143"/>
                </a:lnTo>
                <a:lnTo>
                  <a:pt x="314280" y="1303931"/>
                </a:lnTo>
                <a:lnTo>
                  <a:pt x="353051" y="1328349"/>
                </a:lnTo>
                <a:lnTo>
                  <a:pt x="393449" y="1350292"/>
                </a:lnTo>
                <a:lnTo>
                  <a:pt x="435366" y="1369654"/>
                </a:lnTo>
                <a:lnTo>
                  <a:pt x="478696" y="1386329"/>
                </a:lnTo>
                <a:lnTo>
                  <a:pt x="523334" y="1400210"/>
                </a:lnTo>
                <a:lnTo>
                  <a:pt x="569173" y="1411191"/>
                </a:lnTo>
                <a:lnTo>
                  <a:pt x="616107" y="1419166"/>
                </a:lnTo>
                <a:lnTo>
                  <a:pt x="664031" y="1424029"/>
                </a:lnTo>
                <a:lnTo>
                  <a:pt x="712836" y="1425673"/>
                </a:lnTo>
                <a:lnTo>
                  <a:pt x="761641" y="1424029"/>
                </a:lnTo>
                <a:lnTo>
                  <a:pt x="809563" y="1419166"/>
                </a:lnTo>
                <a:lnTo>
                  <a:pt x="856496" y="1411191"/>
                </a:lnTo>
                <a:lnTo>
                  <a:pt x="902334" y="1400210"/>
                </a:lnTo>
                <a:lnTo>
                  <a:pt x="946971" y="1386329"/>
                </a:lnTo>
                <a:lnTo>
                  <a:pt x="990301" y="1369654"/>
                </a:lnTo>
                <a:lnTo>
                  <a:pt x="1032217" y="1350292"/>
                </a:lnTo>
                <a:lnTo>
                  <a:pt x="1072614" y="1328349"/>
                </a:lnTo>
                <a:lnTo>
                  <a:pt x="1111385" y="1303931"/>
                </a:lnTo>
                <a:lnTo>
                  <a:pt x="1148424" y="1277143"/>
                </a:lnTo>
                <a:lnTo>
                  <a:pt x="1183625" y="1248093"/>
                </a:lnTo>
                <a:lnTo>
                  <a:pt x="1216881" y="1216887"/>
                </a:lnTo>
                <a:lnTo>
                  <a:pt x="1248087" y="1183629"/>
                </a:lnTo>
                <a:lnTo>
                  <a:pt x="1277137" y="1148428"/>
                </a:lnTo>
                <a:lnTo>
                  <a:pt x="1303924" y="1111388"/>
                </a:lnTo>
                <a:lnTo>
                  <a:pt x="1328341" y="1072617"/>
                </a:lnTo>
                <a:lnTo>
                  <a:pt x="1350284" y="1032220"/>
                </a:lnTo>
                <a:lnTo>
                  <a:pt x="1369646"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6" y="435370"/>
                </a:lnTo>
                <a:lnTo>
                  <a:pt x="1350284" y="393453"/>
                </a:lnTo>
                <a:lnTo>
                  <a:pt x="1328341" y="353056"/>
                </a:lnTo>
                <a:lnTo>
                  <a:pt x="1303924" y="314285"/>
                </a:lnTo>
                <a:lnTo>
                  <a:pt x="1277137" y="277245"/>
                </a:lnTo>
                <a:lnTo>
                  <a:pt x="1248087" y="242044"/>
                </a:lnTo>
                <a:lnTo>
                  <a:pt x="1216881" y="208786"/>
                </a:lnTo>
                <a:lnTo>
                  <a:pt x="1183625" y="177580"/>
                </a:lnTo>
                <a:lnTo>
                  <a:pt x="1148424" y="148529"/>
                </a:lnTo>
                <a:lnTo>
                  <a:pt x="1111385" y="121742"/>
                </a:lnTo>
                <a:lnTo>
                  <a:pt x="1072614" y="97324"/>
                </a:lnTo>
                <a:lnTo>
                  <a:pt x="1032217" y="75380"/>
                </a:lnTo>
                <a:lnTo>
                  <a:pt x="990301" y="56018"/>
                </a:lnTo>
                <a:lnTo>
                  <a:pt x="946971" y="39344"/>
                </a:lnTo>
                <a:lnTo>
                  <a:pt x="902334" y="25463"/>
                </a:lnTo>
                <a:lnTo>
                  <a:pt x="856496" y="14482"/>
                </a:lnTo>
                <a:lnTo>
                  <a:pt x="809563" y="6507"/>
                </a:lnTo>
                <a:lnTo>
                  <a:pt x="761641" y="1644"/>
                </a:lnTo>
                <a:lnTo>
                  <a:pt x="712836" y="0"/>
                </a:lnTo>
                <a:close/>
              </a:path>
            </a:pathLst>
          </a:custGeom>
          <a:solidFill>
            <a:srgbClr val="EF4650"/>
          </a:solidFill>
        </p:spPr>
        <p:txBody>
          <a:bodyPr wrap="square" lIns="0" tIns="0" rIns="0" bIns="0" rtlCol="0"/>
          <a:lstStyle/>
          <a:p>
            <a:pPr defTabSz="554492"/>
            <a:endParaRPr sz="1092" kern="0">
              <a:solidFill>
                <a:sysClr val="windowText" lastClr="000000"/>
              </a:solidFill>
            </a:endParaRPr>
          </a:p>
        </p:txBody>
      </p:sp>
      <p:sp>
        <p:nvSpPr>
          <p:cNvPr id="40" name="object 17">
            <a:extLst>
              <a:ext uri="{FF2B5EF4-FFF2-40B4-BE49-F238E27FC236}">
                <a16:creationId xmlns:a16="http://schemas.microsoft.com/office/drawing/2014/main" id="{34EC38D7-3B6C-308B-D5BC-999E87B05825}"/>
              </a:ext>
            </a:extLst>
          </p:cNvPr>
          <p:cNvSpPr txBox="1"/>
          <p:nvPr/>
        </p:nvSpPr>
        <p:spPr>
          <a:xfrm>
            <a:off x="4099591" y="5670287"/>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3</a:t>
            </a:r>
            <a:endParaRPr sz="3426" kern="0">
              <a:solidFill>
                <a:prstClr val="white"/>
              </a:solidFill>
              <a:latin typeface="Frutiger"/>
              <a:cs typeface="Frutiger"/>
            </a:endParaRPr>
          </a:p>
        </p:txBody>
      </p:sp>
      <p:sp>
        <p:nvSpPr>
          <p:cNvPr id="41" name="CuadroTexto 40">
            <a:extLst>
              <a:ext uri="{FF2B5EF4-FFF2-40B4-BE49-F238E27FC236}">
                <a16:creationId xmlns:a16="http://schemas.microsoft.com/office/drawing/2014/main" id="{32950575-8E40-E198-2D87-200EF5F88B1F}"/>
              </a:ext>
            </a:extLst>
          </p:cNvPr>
          <p:cNvSpPr txBox="1"/>
          <p:nvPr/>
        </p:nvSpPr>
        <p:spPr>
          <a:xfrm>
            <a:off x="132240" y="5702052"/>
            <a:ext cx="3319330" cy="614912"/>
          </a:xfrm>
          <a:prstGeom prst="rect">
            <a:avLst/>
          </a:prstGeom>
          <a:noFill/>
        </p:spPr>
        <p:txBody>
          <a:bodyPr wrap="square">
            <a:spAutoFit/>
          </a:bodyPr>
          <a:lstStyle>
            <a:defPPr>
              <a:defRPr kern="0"/>
            </a:defPPr>
            <a:lvl1pPr>
              <a:defRPr sz="2400" b="1">
                <a:solidFill>
                  <a:schemeClr val="bg1"/>
                </a:solidFill>
                <a:latin typeface="Rooney Pro"/>
              </a:defRPr>
            </a:lvl1pPr>
          </a:lstStyle>
          <a:p>
            <a:pPr defTabSz="554492"/>
            <a:r>
              <a:rPr lang="es-ES" sz="1698" kern="0">
                <a:solidFill>
                  <a:prstClr val="white"/>
                </a:solidFill>
              </a:rPr>
              <a:t>Fomentar una IA transparente, responsable y humanística</a:t>
            </a:r>
          </a:p>
        </p:txBody>
      </p:sp>
      <p:sp>
        <p:nvSpPr>
          <p:cNvPr id="42" name="object 18">
            <a:extLst>
              <a:ext uri="{FF2B5EF4-FFF2-40B4-BE49-F238E27FC236}">
                <a16:creationId xmlns:a16="http://schemas.microsoft.com/office/drawing/2014/main" id="{6AB1227C-C339-CEDE-5A5B-4E989DCCB03A}"/>
              </a:ext>
            </a:extLst>
          </p:cNvPr>
          <p:cNvSpPr txBox="1"/>
          <p:nvPr/>
        </p:nvSpPr>
        <p:spPr>
          <a:xfrm>
            <a:off x="4987014" y="1335006"/>
            <a:ext cx="4994380" cy="275921"/>
          </a:xfrm>
          <a:prstGeom prst="rect">
            <a:avLst/>
          </a:prstGeom>
        </p:spPr>
        <p:txBody>
          <a:bodyPr vert="horz" wrap="square" lIns="0" tIns="19253" rIns="0" bIns="0" rtlCol="0">
            <a:spAutoFit/>
          </a:bodyPr>
          <a:lstStyle/>
          <a:p>
            <a:pPr marL="7701" marR="3081" defTabSz="554492">
              <a:lnSpc>
                <a:spcPts val="2038"/>
              </a:lnSpc>
              <a:spcBef>
                <a:spcPts val="152"/>
              </a:spcBef>
            </a:pPr>
            <a:r>
              <a:rPr lang="es-ES" sz="1698" b="1" kern="0">
                <a:solidFill>
                  <a:srgbClr val="DF6DB9"/>
                </a:solidFill>
                <a:latin typeface="Open Sans Semibold"/>
                <a:cs typeface="Open Sans Semibold"/>
              </a:rPr>
              <a:t>1.</a:t>
            </a:r>
            <a:r>
              <a:rPr lang="es-ES" sz="1698" b="1" kern="0" spc="-9">
                <a:solidFill>
                  <a:srgbClr val="DF6DB9"/>
                </a:solidFill>
                <a:latin typeface="Open Sans Semibold"/>
                <a:cs typeface="Open Sans Semibold"/>
              </a:rPr>
              <a:t> </a:t>
            </a:r>
            <a:r>
              <a:rPr lang="es-ES" sz="1698" b="1" kern="0">
                <a:solidFill>
                  <a:srgbClr val="DF6DB9"/>
                </a:solidFill>
                <a:latin typeface="Open Sans Semibold"/>
                <a:cs typeface="Open Sans Semibold"/>
              </a:rPr>
              <a:t>Impulsar</a:t>
            </a:r>
            <a:r>
              <a:rPr lang="es-ES" sz="1698" b="1" kern="0" spc="-9">
                <a:solidFill>
                  <a:srgbClr val="DF6DB9"/>
                </a:solidFill>
                <a:latin typeface="Open Sans Semibold"/>
                <a:cs typeface="Open Sans Semibold"/>
              </a:rPr>
              <a:t> </a:t>
            </a:r>
            <a:r>
              <a:rPr lang="es-ES" sz="1698" b="1" kern="0">
                <a:solidFill>
                  <a:srgbClr val="DF6DB9"/>
                </a:solidFill>
                <a:latin typeface="Open Sans Semibold"/>
                <a:cs typeface="Open Sans Semibold"/>
              </a:rPr>
              <a:t>la</a:t>
            </a:r>
            <a:r>
              <a:rPr lang="es-ES" sz="1698" b="1" kern="0" spc="-6">
                <a:solidFill>
                  <a:srgbClr val="DF6DB9"/>
                </a:solidFill>
                <a:latin typeface="Open Sans Semibold"/>
                <a:cs typeface="Open Sans Semibold"/>
              </a:rPr>
              <a:t> inversión </a:t>
            </a:r>
            <a:r>
              <a:rPr lang="es-ES" sz="1698" b="1" kern="0">
                <a:solidFill>
                  <a:srgbClr val="DF6DB9"/>
                </a:solidFill>
                <a:latin typeface="Open Sans Semibold"/>
                <a:cs typeface="Open Sans Semibold"/>
              </a:rPr>
              <a:t>en </a:t>
            </a:r>
            <a:r>
              <a:rPr lang="es-ES" sz="1698" b="1" kern="0" spc="-6">
                <a:solidFill>
                  <a:srgbClr val="DF6DB9"/>
                </a:solidFill>
                <a:latin typeface="Open Sans Semibold"/>
                <a:cs typeface="Open Sans Semibold"/>
              </a:rPr>
              <a:t>supercomputación</a:t>
            </a:r>
            <a:endParaRPr lang="es-ES" sz="1698" kern="0">
              <a:solidFill>
                <a:srgbClr val="DF6DB9"/>
              </a:solidFill>
              <a:latin typeface="Open Sans Semibold"/>
              <a:cs typeface="Open Sans Semibold"/>
            </a:endParaRPr>
          </a:p>
        </p:txBody>
      </p:sp>
      <p:sp>
        <p:nvSpPr>
          <p:cNvPr id="43" name="object 19">
            <a:extLst>
              <a:ext uri="{FF2B5EF4-FFF2-40B4-BE49-F238E27FC236}">
                <a16:creationId xmlns:a16="http://schemas.microsoft.com/office/drawing/2014/main" id="{A56E58B8-8347-0A71-7037-CA64F695FE2D}"/>
              </a:ext>
            </a:extLst>
          </p:cNvPr>
          <p:cNvSpPr txBox="1"/>
          <p:nvPr/>
        </p:nvSpPr>
        <p:spPr>
          <a:xfrm>
            <a:off x="4987013" y="1683983"/>
            <a:ext cx="6501247" cy="532402"/>
          </a:xfrm>
          <a:prstGeom prst="rect">
            <a:avLst/>
          </a:prstGeom>
        </p:spPr>
        <p:txBody>
          <a:bodyPr vert="horz" wrap="square" lIns="0" tIns="19253" rIns="0" bIns="0" rtlCol="0">
            <a:spAutoFit/>
          </a:bodyPr>
          <a:lstStyle/>
          <a:p>
            <a:pPr marL="7701" marR="3081" defTabSz="554492">
              <a:lnSpc>
                <a:spcPts val="2038"/>
              </a:lnSpc>
              <a:spcBef>
                <a:spcPts val="152"/>
              </a:spcBef>
            </a:pPr>
            <a:r>
              <a:rPr lang="es-ES" sz="1698" b="1" kern="0">
                <a:solidFill>
                  <a:srgbClr val="DF6DB9"/>
                </a:solidFill>
                <a:latin typeface="Open Sans Semibold"/>
                <a:cs typeface="Open Sans Semibold"/>
              </a:rPr>
              <a:t>2.</a:t>
            </a:r>
            <a:r>
              <a:rPr lang="es-ES" sz="1698" b="1" kern="0" spc="-12">
                <a:solidFill>
                  <a:srgbClr val="DF6DB9"/>
                </a:solidFill>
                <a:latin typeface="Open Sans Semibold"/>
                <a:cs typeface="Open Sans Semibold"/>
              </a:rPr>
              <a:t> </a:t>
            </a:r>
            <a:r>
              <a:rPr lang="es-ES" sz="1698" b="1" kern="0">
                <a:solidFill>
                  <a:srgbClr val="DF6DB9"/>
                </a:solidFill>
                <a:latin typeface="Open Sans Semibold"/>
                <a:cs typeface="Open Sans Semibold"/>
              </a:rPr>
              <a:t>Generar</a:t>
            </a:r>
            <a:r>
              <a:rPr lang="es-ES" sz="1698" b="1" kern="0" spc="-6">
                <a:solidFill>
                  <a:srgbClr val="DF6DB9"/>
                </a:solidFill>
                <a:latin typeface="Open Sans Semibold"/>
                <a:cs typeface="Open Sans Semibold"/>
              </a:rPr>
              <a:t> </a:t>
            </a:r>
            <a:r>
              <a:rPr lang="es-ES" sz="1698" b="1" kern="0">
                <a:solidFill>
                  <a:srgbClr val="DF6DB9"/>
                </a:solidFill>
                <a:latin typeface="Open Sans Semibold"/>
                <a:cs typeface="Open Sans Semibold"/>
              </a:rPr>
              <a:t>capacidades</a:t>
            </a:r>
            <a:r>
              <a:rPr lang="es-ES" sz="1698" b="1" kern="0" spc="-6">
                <a:solidFill>
                  <a:srgbClr val="DF6DB9"/>
                </a:solidFill>
                <a:latin typeface="Open Sans Semibold"/>
                <a:cs typeface="Open Sans Semibold"/>
              </a:rPr>
              <a:t> </a:t>
            </a:r>
            <a:r>
              <a:rPr lang="es-ES" sz="1698" b="1" kern="0" spc="-15">
                <a:solidFill>
                  <a:srgbClr val="DF6DB9"/>
                </a:solidFill>
                <a:latin typeface="Open Sans Semibold"/>
                <a:cs typeface="Open Sans Semibold"/>
              </a:rPr>
              <a:t>de </a:t>
            </a:r>
            <a:r>
              <a:rPr lang="es-ES" sz="1698" b="1" kern="0">
                <a:solidFill>
                  <a:srgbClr val="DF6DB9"/>
                </a:solidFill>
                <a:latin typeface="Open Sans Semibold"/>
                <a:cs typeface="Open Sans Semibold"/>
              </a:rPr>
              <a:t>almacenamiento en </a:t>
            </a:r>
            <a:r>
              <a:rPr lang="es-ES" sz="1698" b="1" kern="0" spc="-6">
                <a:solidFill>
                  <a:srgbClr val="DF6DB9"/>
                </a:solidFill>
                <a:latin typeface="Open Sans Semibold"/>
                <a:cs typeface="Open Sans Semibold"/>
              </a:rPr>
              <a:t>condiciones </a:t>
            </a:r>
            <a:r>
              <a:rPr lang="es-ES" sz="1698" b="1" kern="0">
                <a:solidFill>
                  <a:srgbClr val="DF6DB9"/>
                </a:solidFill>
                <a:latin typeface="Open Sans Semibold"/>
                <a:cs typeface="Open Sans Semibold"/>
              </a:rPr>
              <a:t>de</a:t>
            </a:r>
            <a:r>
              <a:rPr lang="es-ES" sz="1698" b="1" kern="0" spc="-3">
                <a:solidFill>
                  <a:srgbClr val="DF6DB9"/>
                </a:solidFill>
                <a:latin typeface="Open Sans Semibold"/>
                <a:cs typeface="Open Sans Semibold"/>
              </a:rPr>
              <a:t> </a:t>
            </a:r>
            <a:r>
              <a:rPr lang="es-ES" sz="1698" b="1" kern="0" spc="-6">
                <a:solidFill>
                  <a:srgbClr val="DF6DB9"/>
                </a:solidFill>
                <a:latin typeface="Open Sans Semibold"/>
                <a:cs typeface="Open Sans Semibold"/>
              </a:rPr>
              <a:t>sostenibilidad</a:t>
            </a:r>
            <a:endParaRPr lang="es-ES" sz="1698" kern="0">
              <a:solidFill>
                <a:srgbClr val="DF6DB9"/>
              </a:solidFill>
              <a:latin typeface="Open Sans Semibold"/>
              <a:cs typeface="Open Sans Semibold"/>
            </a:endParaRPr>
          </a:p>
        </p:txBody>
      </p:sp>
      <p:sp>
        <p:nvSpPr>
          <p:cNvPr id="44" name="object 20">
            <a:extLst>
              <a:ext uri="{FF2B5EF4-FFF2-40B4-BE49-F238E27FC236}">
                <a16:creationId xmlns:a16="http://schemas.microsoft.com/office/drawing/2014/main" id="{7ED3DAB8-C10E-E2EE-BA48-DF76A38BFCF5}"/>
              </a:ext>
            </a:extLst>
          </p:cNvPr>
          <p:cNvSpPr txBox="1"/>
          <p:nvPr/>
        </p:nvSpPr>
        <p:spPr>
          <a:xfrm>
            <a:off x="4987013" y="2239108"/>
            <a:ext cx="6398074" cy="532402"/>
          </a:xfrm>
          <a:prstGeom prst="rect">
            <a:avLst/>
          </a:prstGeom>
        </p:spPr>
        <p:txBody>
          <a:bodyPr vert="horz" wrap="square" lIns="0" tIns="19253" rIns="0" bIns="0" rtlCol="0">
            <a:spAutoFit/>
          </a:bodyPr>
          <a:lstStyle/>
          <a:p>
            <a:pPr marL="7701" marR="3081" algn="just" defTabSz="554492">
              <a:lnSpc>
                <a:spcPts val="2038"/>
              </a:lnSpc>
              <a:spcBef>
                <a:spcPts val="152"/>
              </a:spcBef>
            </a:pPr>
            <a:r>
              <a:rPr lang="es-ES" sz="1698" b="1" kern="0">
                <a:solidFill>
                  <a:srgbClr val="DF6DB9"/>
                </a:solidFill>
                <a:latin typeface="Open Sans Semibold"/>
                <a:cs typeface="Open Sans Semibold"/>
              </a:rPr>
              <a:t>3.</a:t>
            </a:r>
            <a:r>
              <a:rPr lang="es-ES" sz="1698" b="1" kern="0" spc="-6">
                <a:solidFill>
                  <a:srgbClr val="DF6DB9"/>
                </a:solidFill>
                <a:latin typeface="Open Sans Semibold"/>
                <a:cs typeface="Open Sans Semibold"/>
              </a:rPr>
              <a:t> </a:t>
            </a:r>
            <a:r>
              <a:rPr lang="es-ES" sz="1698" b="1" kern="0">
                <a:solidFill>
                  <a:srgbClr val="DF6DB9"/>
                </a:solidFill>
                <a:latin typeface="Open Sans Semibold"/>
                <a:cs typeface="Open Sans Semibold"/>
              </a:rPr>
              <a:t>Generar</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modelos</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y</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datos</a:t>
            </a:r>
            <a:r>
              <a:rPr lang="es-ES" sz="1698" b="1" kern="0" spc="-3">
                <a:solidFill>
                  <a:srgbClr val="DF6DB9"/>
                </a:solidFill>
                <a:latin typeface="Open Sans Semibold"/>
                <a:cs typeface="Open Sans Semibold"/>
              </a:rPr>
              <a:t> </a:t>
            </a:r>
            <a:r>
              <a:rPr lang="es-ES" sz="1698" b="1" kern="0" spc="-15">
                <a:solidFill>
                  <a:srgbClr val="DF6DB9"/>
                </a:solidFill>
                <a:latin typeface="Open Sans Semibold"/>
                <a:cs typeface="Open Sans Semibold"/>
              </a:rPr>
              <a:t>que </a:t>
            </a:r>
            <a:r>
              <a:rPr lang="es-ES" sz="1698" b="1" kern="0">
                <a:solidFill>
                  <a:srgbClr val="DF6DB9"/>
                </a:solidFill>
                <a:latin typeface="Open Sans Semibold"/>
                <a:cs typeface="Open Sans Semibold"/>
              </a:rPr>
              <a:t>constituyan</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una</a:t>
            </a:r>
            <a:r>
              <a:rPr lang="es-ES" sz="1698" b="1" kern="0" spc="-3">
                <a:solidFill>
                  <a:srgbClr val="DF6DB9"/>
                </a:solidFill>
                <a:latin typeface="Open Sans Semibold"/>
                <a:cs typeface="Open Sans Semibold"/>
              </a:rPr>
              <a:t> </a:t>
            </a:r>
            <a:r>
              <a:rPr lang="es-ES" sz="1698" b="1" kern="0" spc="-6">
                <a:solidFill>
                  <a:srgbClr val="DF6DB9"/>
                </a:solidFill>
                <a:latin typeface="Open Sans Semibold"/>
                <a:cs typeface="Open Sans Semibold"/>
              </a:rPr>
              <a:t>infraestructura </a:t>
            </a:r>
            <a:r>
              <a:rPr lang="es-ES" sz="1698" b="1" kern="0">
                <a:solidFill>
                  <a:srgbClr val="DF6DB9"/>
                </a:solidFill>
                <a:latin typeface="Open Sans Semibold"/>
                <a:cs typeface="Open Sans Semibold"/>
              </a:rPr>
              <a:t>pública</a:t>
            </a:r>
            <a:r>
              <a:rPr lang="es-ES" sz="1698" b="1" kern="0" spc="-12">
                <a:solidFill>
                  <a:srgbClr val="DF6DB9"/>
                </a:solidFill>
                <a:latin typeface="Open Sans Semibold"/>
                <a:cs typeface="Open Sans Semibold"/>
              </a:rPr>
              <a:t> </a:t>
            </a:r>
            <a:r>
              <a:rPr lang="es-ES" sz="1698" b="1" kern="0">
                <a:solidFill>
                  <a:srgbClr val="DF6DB9"/>
                </a:solidFill>
                <a:latin typeface="Open Sans Semibold"/>
                <a:cs typeface="Open Sans Semibold"/>
              </a:rPr>
              <a:t>de</a:t>
            </a:r>
            <a:r>
              <a:rPr lang="es-ES" sz="1698" b="1" kern="0" spc="-9">
                <a:solidFill>
                  <a:srgbClr val="DF6DB9"/>
                </a:solidFill>
                <a:latin typeface="Open Sans Semibold"/>
                <a:cs typeface="Open Sans Semibold"/>
              </a:rPr>
              <a:t> </a:t>
            </a:r>
            <a:r>
              <a:rPr lang="es-ES" sz="1698" b="1" kern="0" spc="-15">
                <a:solidFill>
                  <a:srgbClr val="DF6DB9"/>
                </a:solidFill>
                <a:latin typeface="Open Sans Semibold"/>
                <a:cs typeface="Open Sans Semibold"/>
              </a:rPr>
              <a:t>IA</a:t>
            </a:r>
            <a:endParaRPr lang="es-ES" sz="1698" kern="0">
              <a:solidFill>
                <a:srgbClr val="DF6DB9"/>
              </a:solidFill>
              <a:latin typeface="Open Sans Semibold"/>
              <a:cs typeface="Open Sans Semibold"/>
            </a:endParaRPr>
          </a:p>
        </p:txBody>
      </p:sp>
      <p:sp>
        <p:nvSpPr>
          <p:cNvPr id="45" name="object 21">
            <a:extLst>
              <a:ext uri="{FF2B5EF4-FFF2-40B4-BE49-F238E27FC236}">
                <a16:creationId xmlns:a16="http://schemas.microsoft.com/office/drawing/2014/main" id="{32F60264-D2DC-EE7A-6757-8D46CFA9156B}"/>
              </a:ext>
            </a:extLst>
          </p:cNvPr>
          <p:cNvSpPr txBox="1"/>
          <p:nvPr/>
        </p:nvSpPr>
        <p:spPr>
          <a:xfrm>
            <a:off x="4977882" y="2870691"/>
            <a:ext cx="6028824" cy="264257"/>
          </a:xfrm>
          <a:prstGeom prst="rect">
            <a:avLst/>
          </a:prstGeom>
        </p:spPr>
        <p:txBody>
          <a:bodyPr vert="horz" wrap="square" lIns="0" tIns="7701" rIns="0" bIns="0" rtlCol="0">
            <a:spAutoFit/>
          </a:bodyPr>
          <a:lstStyle/>
          <a:p>
            <a:pPr marL="7701" defTabSz="554492">
              <a:lnSpc>
                <a:spcPts val="2038"/>
              </a:lnSpc>
              <a:spcBef>
                <a:spcPts val="61"/>
              </a:spcBef>
            </a:pPr>
            <a:r>
              <a:rPr lang="es-ES" sz="1698" b="1" kern="0">
                <a:solidFill>
                  <a:srgbClr val="DF6DB9"/>
                </a:solidFill>
                <a:latin typeface="Open Sans Semibold"/>
                <a:cs typeface="Open Sans Semibold"/>
              </a:rPr>
              <a:t>4.</a:t>
            </a:r>
            <a:r>
              <a:rPr lang="es-ES" sz="1698" b="1" kern="0" spc="-6">
                <a:solidFill>
                  <a:srgbClr val="DF6DB9"/>
                </a:solidFill>
                <a:latin typeface="Open Sans Semibold"/>
                <a:cs typeface="Open Sans Semibold"/>
              </a:rPr>
              <a:t> </a:t>
            </a:r>
            <a:r>
              <a:rPr lang="es-ES" sz="1698" b="1" kern="0">
                <a:solidFill>
                  <a:srgbClr val="DF6DB9"/>
                </a:solidFill>
                <a:latin typeface="Open Sans Semibold"/>
                <a:cs typeface="Open Sans Semibold"/>
              </a:rPr>
              <a:t>Fomentar</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el</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talento</a:t>
            </a:r>
            <a:r>
              <a:rPr lang="es-ES" sz="1698" b="1" kern="0" spc="-6">
                <a:solidFill>
                  <a:srgbClr val="DF6DB9"/>
                </a:solidFill>
                <a:latin typeface="Open Sans Semibold"/>
                <a:cs typeface="Open Sans Semibold"/>
              </a:rPr>
              <a:t> </a:t>
            </a:r>
            <a:r>
              <a:rPr lang="es-ES" sz="1698" b="1" kern="0">
                <a:solidFill>
                  <a:srgbClr val="DF6DB9"/>
                </a:solidFill>
                <a:latin typeface="Open Sans Semibold"/>
                <a:cs typeface="Open Sans Semibold"/>
              </a:rPr>
              <a:t>en</a:t>
            </a:r>
            <a:r>
              <a:rPr lang="es-ES" sz="1698" b="1" kern="0" spc="-3">
                <a:solidFill>
                  <a:srgbClr val="DF6DB9"/>
                </a:solidFill>
                <a:latin typeface="Open Sans Semibold"/>
                <a:cs typeface="Open Sans Semibold"/>
              </a:rPr>
              <a:t> </a:t>
            </a:r>
            <a:r>
              <a:rPr lang="es-ES" sz="1698" b="1" kern="0">
                <a:solidFill>
                  <a:srgbClr val="DF6DB9"/>
                </a:solidFill>
                <a:latin typeface="Open Sans Semibold"/>
                <a:cs typeface="Open Sans Semibold"/>
              </a:rPr>
              <a:t>la</a:t>
            </a:r>
            <a:r>
              <a:rPr lang="es-ES" sz="1698" b="1" kern="0" spc="-3">
                <a:solidFill>
                  <a:srgbClr val="DF6DB9"/>
                </a:solidFill>
                <a:latin typeface="Open Sans Semibold"/>
                <a:cs typeface="Open Sans Semibold"/>
              </a:rPr>
              <a:t> </a:t>
            </a:r>
            <a:r>
              <a:rPr lang="es-ES" sz="1698" b="1" kern="0" spc="-15">
                <a:solidFill>
                  <a:srgbClr val="DF6DB9"/>
                </a:solidFill>
                <a:latin typeface="Open Sans Semibold"/>
                <a:cs typeface="Open Sans Semibold"/>
              </a:rPr>
              <a:t>IA</a:t>
            </a:r>
            <a:endParaRPr lang="es-ES" sz="1698" kern="0">
              <a:solidFill>
                <a:srgbClr val="DF6DB9"/>
              </a:solidFill>
              <a:latin typeface="Open Sans Semibold"/>
              <a:cs typeface="Open Sans Semibold"/>
            </a:endParaRPr>
          </a:p>
        </p:txBody>
      </p:sp>
      <p:sp>
        <p:nvSpPr>
          <p:cNvPr id="46" name="object 26">
            <a:extLst>
              <a:ext uri="{FF2B5EF4-FFF2-40B4-BE49-F238E27FC236}">
                <a16:creationId xmlns:a16="http://schemas.microsoft.com/office/drawing/2014/main" id="{3745D8A7-D45C-A0D3-6946-22FE14CC5885}"/>
              </a:ext>
            </a:extLst>
          </p:cNvPr>
          <p:cNvSpPr txBox="1"/>
          <p:nvPr/>
        </p:nvSpPr>
        <p:spPr>
          <a:xfrm>
            <a:off x="4987014" y="3689202"/>
            <a:ext cx="6610963" cy="264257"/>
          </a:xfrm>
          <a:prstGeom prst="rect">
            <a:avLst/>
          </a:prstGeom>
        </p:spPr>
        <p:txBody>
          <a:bodyPr vert="horz" wrap="square" lIns="0" tIns="7701" rIns="0" bIns="0" rtlCol="0">
            <a:spAutoFit/>
          </a:bodyPr>
          <a:lstStyle/>
          <a:p>
            <a:pPr marL="7701" defTabSz="554492">
              <a:lnSpc>
                <a:spcPts val="2038"/>
              </a:lnSpc>
              <a:spcBef>
                <a:spcPts val="61"/>
              </a:spcBef>
            </a:pPr>
            <a:r>
              <a:rPr sz="1698" b="1" kern="0">
                <a:solidFill>
                  <a:srgbClr val="92D050"/>
                </a:solidFill>
                <a:latin typeface="Open Sans Semibold"/>
                <a:cs typeface="Open Sans Semibold"/>
              </a:rPr>
              <a:t>5.</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Impulsar</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la</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IA</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en</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el</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sector</a:t>
            </a:r>
            <a:r>
              <a:rPr sz="1698" b="1" kern="0" spc="-6">
                <a:solidFill>
                  <a:srgbClr val="92D050"/>
                </a:solidFill>
                <a:latin typeface="Open Sans Semibold"/>
                <a:cs typeface="Open Sans Semibold"/>
              </a:rPr>
              <a:t> público</a:t>
            </a:r>
            <a:endParaRPr sz="1698" kern="0">
              <a:solidFill>
                <a:srgbClr val="92D050"/>
              </a:solidFill>
              <a:latin typeface="Open Sans Semibold"/>
              <a:cs typeface="Open Sans Semibold"/>
            </a:endParaRPr>
          </a:p>
        </p:txBody>
      </p:sp>
      <p:sp>
        <p:nvSpPr>
          <p:cNvPr id="47" name="object 27">
            <a:extLst>
              <a:ext uri="{FF2B5EF4-FFF2-40B4-BE49-F238E27FC236}">
                <a16:creationId xmlns:a16="http://schemas.microsoft.com/office/drawing/2014/main" id="{4348FF0D-AE37-4A6F-89C6-03A36FC12419}"/>
              </a:ext>
            </a:extLst>
          </p:cNvPr>
          <p:cNvSpPr txBox="1"/>
          <p:nvPr/>
        </p:nvSpPr>
        <p:spPr>
          <a:xfrm>
            <a:off x="4987013" y="4051485"/>
            <a:ext cx="6487865" cy="520737"/>
          </a:xfrm>
          <a:prstGeom prst="rect">
            <a:avLst/>
          </a:prstGeom>
        </p:spPr>
        <p:txBody>
          <a:bodyPr vert="horz" wrap="square" lIns="0" tIns="7701" rIns="0" bIns="0" rtlCol="0">
            <a:spAutoFit/>
          </a:bodyPr>
          <a:lstStyle/>
          <a:p>
            <a:pPr marL="7701" defTabSz="554492">
              <a:lnSpc>
                <a:spcPts val="2038"/>
              </a:lnSpc>
              <a:spcBef>
                <a:spcPts val="61"/>
              </a:spcBef>
            </a:pPr>
            <a:r>
              <a:rPr lang="es-ES" sz="1698" b="1" kern="0">
                <a:solidFill>
                  <a:srgbClr val="92D050"/>
                </a:solidFill>
                <a:latin typeface="Open Sans Semibold"/>
                <a:cs typeface="Open Sans Semibold"/>
              </a:rPr>
              <a:t>6.</a:t>
            </a:r>
            <a:r>
              <a:rPr lang="es-ES" sz="1698" b="1" kern="0" spc="-6">
                <a:solidFill>
                  <a:srgbClr val="92D050"/>
                </a:solidFill>
                <a:latin typeface="Open Sans Semibold"/>
                <a:cs typeface="Open Sans Semibold"/>
              </a:rPr>
              <a:t> </a:t>
            </a:r>
            <a:r>
              <a:rPr lang="es-ES" sz="1698" b="1" kern="0" dirty="0">
                <a:solidFill>
                  <a:srgbClr val="92D050"/>
                </a:solidFill>
                <a:latin typeface="Open Sans Semibold"/>
                <a:cs typeface="Open Sans Semibold"/>
              </a:rPr>
              <a:t>Ayudar</a:t>
            </a:r>
            <a:r>
              <a:rPr lang="es-ES" sz="1698" b="1" kern="0" spc="-3"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a</a:t>
            </a:r>
            <a:r>
              <a:rPr lang="es-ES" sz="1698" b="1" kern="0" spc="-6"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la</a:t>
            </a:r>
            <a:r>
              <a:rPr lang="es-ES" sz="1698" b="1" kern="0" spc="-3"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aplicación</a:t>
            </a:r>
            <a:r>
              <a:rPr lang="es-ES" sz="1698" b="1" kern="0" spc="-3"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de</a:t>
            </a:r>
            <a:r>
              <a:rPr lang="es-ES" sz="1698" b="1" kern="0" spc="-6"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la</a:t>
            </a:r>
            <a:r>
              <a:rPr lang="es-ES" sz="1698" b="1" kern="0" spc="-3" dirty="0">
                <a:solidFill>
                  <a:srgbClr val="92D050"/>
                </a:solidFill>
                <a:latin typeface="Open Sans Semibold"/>
                <a:cs typeface="Open Sans Semibold"/>
              </a:rPr>
              <a:t> </a:t>
            </a:r>
            <a:r>
              <a:rPr lang="es-ES" sz="1698" b="1" kern="0" spc="-15" dirty="0">
                <a:solidFill>
                  <a:srgbClr val="92D050"/>
                </a:solidFill>
                <a:latin typeface="Open Sans Semibold"/>
                <a:cs typeface="Open Sans Semibold"/>
              </a:rPr>
              <a:t>IA</a:t>
            </a:r>
            <a:r>
              <a:rPr lang="es-ES" sz="1698" kern="0" spc="-15"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en</a:t>
            </a:r>
            <a:r>
              <a:rPr lang="es-ES" sz="1698" b="1" kern="0" spc="-9"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el</a:t>
            </a:r>
            <a:r>
              <a:rPr lang="es-ES" sz="1698" b="1" kern="0" spc="-9"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sector</a:t>
            </a:r>
            <a:r>
              <a:rPr lang="es-ES" sz="1698" b="1" kern="0" spc="-9" dirty="0">
                <a:solidFill>
                  <a:srgbClr val="92D050"/>
                </a:solidFill>
                <a:latin typeface="Open Sans Semibold"/>
                <a:cs typeface="Open Sans Semibold"/>
              </a:rPr>
              <a:t> </a:t>
            </a:r>
            <a:r>
              <a:rPr lang="es-ES" sz="1698" b="1" kern="0" dirty="0">
                <a:solidFill>
                  <a:srgbClr val="92D050"/>
                </a:solidFill>
                <a:latin typeface="Open Sans Semibold"/>
                <a:cs typeface="Open Sans Semibold"/>
              </a:rPr>
              <a:t>privado,</a:t>
            </a:r>
            <a:r>
              <a:rPr lang="es-ES" sz="1698" b="1" kern="0" spc="-9" dirty="0">
                <a:solidFill>
                  <a:srgbClr val="92D050"/>
                </a:solidFill>
                <a:latin typeface="Open Sans Semibold"/>
                <a:cs typeface="Open Sans Semibold"/>
              </a:rPr>
              <a:t> </a:t>
            </a:r>
            <a:r>
              <a:rPr lang="es-ES" sz="1698" b="1" kern="0" spc="-6" dirty="0">
                <a:solidFill>
                  <a:srgbClr val="92D050"/>
                </a:solidFill>
                <a:latin typeface="Open Sans Semibold"/>
                <a:cs typeface="Open Sans Semibold"/>
              </a:rPr>
              <a:t>singularmente </a:t>
            </a:r>
            <a:r>
              <a:rPr lang="es-ES" sz="1698" b="1" kern="0" dirty="0">
                <a:solidFill>
                  <a:srgbClr val="92D050"/>
                </a:solidFill>
                <a:latin typeface="Open Sans Semibold"/>
                <a:cs typeface="Open Sans Semibold"/>
              </a:rPr>
              <a:t>en pequeñas y medianas </a:t>
            </a:r>
            <a:r>
              <a:rPr lang="es-ES" sz="1698" b="1" kern="0" spc="-6" dirty="0">
                <a:solidFill>
                  <a:srgbClr val="92D050"/>
                </a:solidFill>
                <a:latin typeface="Open Sans Semibold"/>
                <a:cs typeface="Open Sans Semibold"/>
              </a:rPr>
              <a:t>empresas</a:t>
            </a:r>
            <a:endParaRPr lang="es-ES" sz="1698" kern="0" dirty="0">
              <a:solidFill>
                <a:srgbClr val="92D050"/>
              </a:solidFill>
              <a:latin typeface="Open Sans Semibold"/>
              <a:cs typeface="Open Sans Semibold"/>
            </a:endParaRPr>
          </a:p>
        </p:txBody>
      </p:sp>
      <p:sp>
        <p:nvSpPr>
          <p:cNvPr id="48" name="object 28">
            <a:extLst>
              <a:ext uri="{FF2B5EF4-FFF2-40B4-BE49-F238E27FC236}">
                <a16:creationId xmlns:a16="http://schemas.microsoft.com/office/drawing/2014/main" id="{023EED7D-92E4-FA0D-A70C-0993C17486B7}"/>
              </a:ext>
            </a:extLst>
          </p:cNvPr>
          <p:cNvSpPr txBox="1"/>
          <p:nvPr/>
        </p:nvSpPr>
        <p:spPr>
          <a:xfrm>
            <a:off x="4977882" y="4671403"/>
            <a:ext cx="4995593" cy="275921"/>
          </a:xfrm>
          <a:prstGeom prst="rect">
            <a:avLst/>
          </a:prstGeom>
        </p:spPr>
        <p:txBody>
          <a:bodyPr vert="horz" wrap="square" lIns="0" tIns="19253" rIns="0" bIns="0" rtlCol="0">
            <a:spAutoFit/>
          </a:bodyPr>
          <a:lstStyle/>
          <a:p>
            <a:pPr marL="7701" marR="3081" defTabSz="554492">
              <a:lnSpc>
                <a:spcPts val="2038"/>
              </a:lnSpc>
              <a:spcBef>
                <a:spcPts val="152"/>
              </a:spcBef>
            </a:pPr>
            <a:r>
              <a:rPr sz="1698" b="1" kern="0">
                <a:solidFill>
                  <a:srgbClr val="92D050"/>
                </a:solidFill>
                <a:latin typeface="Open Sans Semibold"/>
                <a:cs typeface="Open Sans Semibold"/>
              </a:rPr>
              <a:t>7.</a:t>
            </a:r>
            <a:r>
              <a:rPr sz="1698" b="1" kern="0" spc="221">
                <a:solidFill>
                  <a:srgbClr val="92D050"/>
                </a:solidFill>
                <a:latin typeface="Open Sans Semibold"/>
                <a:cs typeface="Open Sans Semibold"/>
              </a:rPr>
              <a:t> </a:t>
            </a:r>
            <a:r>
              <a:rPr sz="1698" b="1" kern="0">
                <a:solidFill>
                  <a:srgbClr val="92D050"/>
                </a:solidFill>
                <a:latin typeface="Open Sans Semibold"/>
                <a:cs typeface="Open Sans Semibold"/>
              </a:rPr>
              <a:t>Desarrollar</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un</a:t>
            </a:r>
            <a:r>
              <a:rPr sz="1698" b="1" kern="0" spc="-6">
                <a:solidFill>
                  <a:srgbClr val="92D050"/>
                </a:solidFill>
                <a:latin typeface="Open Sans Semibold"/>
                <a:cs typeface="Open Sans Semibold"/>
              </a:rPr>
              <a:t> </a:t>
            </a:r>
            <a:r>
              <a:rPr sz="1698" b="1" kern="0">
                <a:solidFill>
                  <a:srgbClr val="92D050"/>
                </a:solidFill>
                <a:latin typeface="Open Sans Semibold"/>
                <a:cs typeface="Open Sans Semibold"/>
              </a:rPr>
              <a:t>marco</a:t>
            </a:r>
            <a:r>
              <a:rPr sz="1698" b="1" kern="0" spc="-6">
                <a:solidFill>
                  <a:srgbClr val="92D050"/>
                </a:solidFill>
                <a:latin typeface="Open Sans Semibold"/>
                <a:cs typeface="Open Sans Semibold"/>
              </a:rPr>
              <a:t> </a:t>
            </a:r>
            <a:r>
              <a:rPr sz="1698" b="1" kern="0" spc="-15">
                <a:solidFill>
                  <a:srgbClr val="92D050"/>
                </a:solidFill>
                <a:latin typeface="Open Sans Semibold"/>
                <a:cs typeface="Open Sans Semibold"/>
              </a:rPr>
              <a:t>de </a:t>
            </a:r>
            <a:r>
              <a:rPr sz="1698" b="1" kern="0" spc="-6">
                <a:solidFill>
                  <a:srgbClr val="92D050"/>
                </a:solidFill>
                <a:latin typeface="Open Sans Semibold"/>
                <a:cs typeface="Open Sans Semibold"/>
              </a:rPr>
              <a:t>ciberseguridad</a:t>
            </a:r>
            <a:endParaRPr sz="1698" kern="0">
              <a:solidFill>
                <a:srgbClr val="92D050"/>
              </a:solidFill>
              <a:latin typeface="Open Sans Semibold"/>
              <a:cs typeface="Open Sans Semibold"/>
            </a:endParaRPr>
          </a:p>
        </p:txBody>
      </p:sp>
      <p:sp>
        <p:nvSpPr>
          <p:cNvPr id="49" name="object 31">
            <a:extLst>
              <a:ext uri="{FF2B5EF4-FFF2-40B4-BE49-F238E27FC236}">
                <a16:creationId xmlns:a16="http://schemas.microsoft.com/office/drawing/2014/main" id="{820877D8-7166-7FEB-C62B-313DE018FFFE}"/>
              </a:ext>
            </a:extLst>
          </p:cNvPr>
          <p:cNvSpPr txBox="1"/>
          <p:nvPr/>
        </p:nvSpPr>
        <p:spPr>
          <a:xfrm>
            <a:off x="4987014" y="5802464"/>
            <a:ext cx="4475441" cy="275921"/>
          </a:xfrm>
          <a:prstGeom prst="rect">
            <a:avLst/>
          </a:prstGeom>
        </p:spPr>
        <p:txBody>
          <a:bodyPr vert="horz" wrap="square" lIns="0" tIns="19253" rIns="0" bIns="0" rtlCol="0">
            <a:spAutoFit/>
          </a:bodyPr>
          <a:lstStyle/>
          <a:p>
            <a:pPr marL="7701" marR="3081" defTabSz="554492">
              <a:lnSpc>
                <a:spcPts val="2038"/>
              </a:lnSpc>
              <a:spcBef>
                <a:spcPts val="152"/>
              </a:spcBef>
            </a:pPr>
            <a:r>
              <a:rPr sz="1698" b="1" kern="0">
                <a:solidFill>
                  <a:srgbClr val="4BACC6"/>
                </a:solidFill>
                <a:latin typeface="Open Sans Semibold"/>
                <a:cs typeface="Open Sans Semibold"/>
              </a:rPr>
              <a:t>8.</a:t>
            </a:r>
            <a:r>
              <a:rPr sz="1698" b="1" kern="0" spc="-12">
                <a:solidFill>
                  <a:srgbClr val="4BACC6"/>
                </a:solidFill>
                <a:latin typeface="Open Sans Semibold"/>
                <a:cs typeface="Open Sans Semibold"/>
              </a:rPr>
              <a:t> </a:t>
            </a:r>
            <a:r>
              <a:rPr sz="1698" b="1" kern="0">
                <a:solidFill>
                  <a:srgbClr val="4BACC6"/>
                </a:solidFill>
                <a:latin typeface="Open Sans Semibold"/>
                <a:cs typeface="Open Sans Semibold"/>
              </a:rPr>
              <a:t>Desarrollar</a:t>
            </a:r>
            <a:r>
              <a:rPr sz="1698" b="1" kern="0" spc="-9">
                <a:solidFill>
                  <a:srgbClr val="4BACC6"/>
                </a:solidFill>
                <a:latin typeface="Open Sans Semibold"/>
                <a:cs typeface="Open Sans Semibold"/>
              </a:rPr>
              <a:t> </a:t>
            </a:r>
            <a:r>
              <a:rPr sz="1698" b="1" kern="0">
                <a:solidFill>
                  <a:srgbClr val="4BACC6"/>
                </a:solidFill>
                <a:latin typeface="Open Sans Semibold"/>
                <a:cs typeface="Open Sans Semibold"/>
              </a:rPr>
              <a:t>las</a:t>
            </a:r>
            <a:r>
              <a:rPr sz="1698" b="1" kern="0" spc="-9">
                <a:solidFill>
                  <a:srgbClr val="4BACC6"/>
                </a:solidFill>
                <a:latin typeface="Open Sans Semibold"/>
                <a:cs typeface="Open Sans Semibold"/>
              </a:rPr>
              <a:t> </a:t>
            </a:r>
            <a:r>
              <a:rPr sz="1698" b="1" kern="0" spc="-6">
                <a:solidFill>
                  <a:srgbClr val="4BACC6"/>
                </a:solidFill>
                <a:latin typeface="Open Sans Semibold"/>
                <a:cs typeface="Open Sans Semibold"/>
              </a:rPr>
              <a:t>funciones </a:t>
            </a:r>
            <a:r>
              <a:rPr sz="1698" b="1" kern="0">
                <a:solidFill>
                  <a:srgbClr val="4BACC6"/>
                </a:solidFill>
                <a:latin typeface="Open Sans Semibold"/>
                <a:cs typeface="Open Sans Semibold"/>
              </a:rPr>
              <a:t>de</a:t>
            </a:r>
            <a:r>
              <a:rPr sz="1698" b="1" kern="0" spc="-3">
                <a:solidFill>
                  <a:srgbClr val="4BACC6"/>
                </a:solidFill>
                <a:latin typeface="Open Sans Semibold"/>
                <a:cs typeface="Open Sans Semibold"/>
              </a:rPr>
              <a:t> </a:t>
            </a:r>
            <a:r>
              <a:rPr sz="1698" b="1" kern="0">
                <a:solidFill>
                  <a:srgbClr val="4BACC6"/>
                </a:solidFill>
                <a:latin typeface="Open Sans Semibold"/>
                <a:cs typeface="Open Sans Semibold"/>
              </a:rPr>
              <a:t>la</a:t>
            </a:r>
            <a:r>
              <a:rPr sz="1698" b="1" kern="0" spc="-3">
                <a:solidFill>
                  <a:srgbClr val="4BACC6"/>
                </a:solidFill>
                <a:latin typeface="Open Sans Semibold"/>
                <a:cs typeface="Open Sans Semibold"/>
              </a:rPr>
              <a:t> </a:t>
            </a:r>
            <a:r>
              <a:rPr sz="1698" b="1" kern="0" spc="-6">
                <a:solidFill>
                  <a:srgbClr val="4BACC6"/>
                </a:solidFill>
                <a:latin typeface="Open Sans Semibold"/>
                <a:cs typeface="Open Sans Semibold"/>
              </a:rPr>
              <a:t>AESIA</a:t>
            </a:r>
            <a:endParaRPr sz="1698" kern="0">
              <a:solidFill>
                <a:srgbClr val="4BACC6"/>
              </a:solidFill>
              <a:latin typeface="Open Sans Semibold"/>
              <a:cs typeface="Open Sans Semibold"/>
            </a:endParaRPr>
          </a:p>
        </p:txBody>
      </p:sp>
      <p:sp>
        <p:nvSpPr>
          <p:cNvPr id="50" name="object 2">
            <a:extLst>
              <a:ext uri="{FF2B5EF4-FFF2-40B4-BE49-F238E27FC236}">
                <a16:creationId xmlns:a16="http://schemas.microsoft.com/office/drawing/2014/main" id="{96CCF1C1-B564-1597-56DF-18327B8E1346}"/>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51" name="object 4">
            <a:extLst>
              <a:ext uri="{FF2B5EF4-FFF2-40B4-BE49-F238E27FC236}">
                <a16:creationId xmlns:a16="http://schemas.microsoft.com/office/drawing/2014/main" id="{B8EA1076-DFED-60C1-71D7-01C4C2976F13}"/>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sp>
        <p:nvSpPr>
          <p:cNvPr id="2" name="object 15">
            <a:extLst>
              <a:ext uri="{FF2B5EF4-FFF2-40B4-BE49-F238E27FC236}">
                <a16:creationId xmlns:a16="http://schemas.microsoft.com/office/drawing/2014/main" id="{07671881-871F-02D3-D2B3-681B24311D2A}"/>
              </a:ext>
            </a:extLst>
          </p:cNvPr>
          <p:cNvSpPr txBox="1"/>
          <p:nvPr/>
        </p:nvSpPr>
        <p:spPr>
          <a:xfrm>
            <a:off x="138683" y="562047"/>
            <a:ext cx="11562487" cy="320318"/>
          </a:xfrm>
          <a:prstGeom prst="rect">
            <a:avLst/>
          </a:prstGeom>
        </p:spPr>
        <p:txBody>
          <a:bodyPr vert="horz" wrap="square" lIns="0" tIns="21564" rIns="0" bIns="0" rtlCol="0">
            <a:spAutoFit/>
          </a:bodyPr>
          <a:lstStyle/>
          <a:p>
            <a:pPr marL="7701" marR="3081" defTabSz="554492">
              <a:spcBef>
                <a:spcPts val="170"/>
              </a:spcBef>
            </a:pPr>
            <a:r>
              <a:rPr lang="es-ES" sz="1940" b="1" kern="0">
                <a:solidFill>
                  <a:srgbClr val="1F497D"/>
                </a:solidFill>
                <a:latin typeface="Rooney Pro"/>
                <a:cs typeface="Rooney Pro"/>
              </a:rPr>
              <a:t>Para conseguir este resultado, la estrategia de IA se apoya en ocho palancas, estructuradas en tres grandes ejes:  </a:t>
            </a:r>
            <a:endParaRPr sz="1940" b="1" kern="0">
              <a:solidFill>
                <a:srgbClr val="1F497D"/>
              </a:solidFill>
              <a:latin typeface="Rooney Pro"/>
              <a:cs typeface="Rooney Pro"/>
            </a:endParaRPr>
          </a:p>
        </p:txBody>
      </p:sp>
      <p:sp>
        <p:nvSpPr>
          <p:cNvPr id="3" name="Marcador de número de diapositiva 2">
            <a:extLst>
              <a:ext uri="{FF2B5EF4-FFF2-40B4-BE49-F238E27FC236}">
                <a16:creationId xmlns:a16="http://schemas.microsoft.com/office/drawing/2014/main" id="{24A9F548-6A1C-7282-02FF-27CE5C34B103}"/>
              </a:ext>
            </a:extLst>
          </p:cNvPr>
          <p:cNvSpPr>
            <a:spLocks noGrp="1"/>
          </p:cNvSpPr>
          <p:nvPr>
            <p:ph type="sldNum" sz="quarter" idx="7"/>
          </p:nvPr>
        </p:nvSpPr>
        <p:spPr>
          <a:xfrm>
            <a:off x="9247525" y="6422132"/>
            <a:ext cx="2803963" cy="168059"/>
          </a:xfrm>
        </p:spPr>
        <p:txBody>
          <a:bodyPr/>
          <a:lstStyle/>
          <a:p>
            <a:pPr defTabSz="554492"/>
            <a:fld id="{B6F15528-21DE-4FAA-801E-634DDDAF4B2B}" type="slidenum">
              <a:rPr lang="es-ES" sz="1092" kern="0">
                <a:solidFill>
                  <a:prstClr val="black">
                    <a:tint val="75000"/>
                  </a:prstClr>
                </a:solidFill>
              </a:rPr>
              <a:pPr defTabSz="554492"/>
              <a:t>3</a:t>
            </a:fld>
            <a:endParaRPr lang="es-ES" sz="1092" kern="0">
              <a:solidFill>
                <a:prstClr val="black">
                  <a:tint val="75000"/>
                </a:prstClr>
              </a:solidFill>
            </a:endParaRPr>
          </a:p>
        </p:txBody>
      </p:sp>
      <p:sp>
        <p:nvSpPr>
          <p:cNvPr id="5" name="object 5">
            <a:extLst>
              <a:ext uri="{FF2B5EF4-FFF2-40B4-BE49-F238E27FC236}">
                <a16:creationId xmlns:a16="http://schemas.microsoft.com/office/drawing/2014/main" id="{A3E13305-4ED2-4AC3-A3A6-745A5724ECE4}"/>
              </a:ext>
            </a:extLst>
          </p:cNvPr>
          <p:cNvSpPr txBox="1"/>
          <p:nvPr/>
        </p:nvSpPr>
        <p:spPr>
          <a:xfrm>
            <a:off x="8237562" y="0"/>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337586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4">
            <a:extLst>
              <a:ext uri="{FF2B5EF4-FFF2-40B4-BE49-F238E27FC236}">
                <a16:creationId xmlns:a16="http://schemas.microsoft.com/office/drawing/2014/main" id="{C930497E-B28D-CAD3-A6DD-A7BC4430D07E}"/>
              </a:ext>
            </a:extLst>
          </p:cNvPr>
          <p:cNvSpPr/>
          <p:nvPr/>
        </p:nvSpPr>
        <p:spPr>
          <a:xfrm>
            <a:off x="568230" y="347638"/>
            <a:ext cx="11623343" cy="864855"/>
          </a:xfrm>
          <a:custGeom>
            <a:avLst/>
            <a:gdLst/>
            <a:ahLst/>
            <a:cxnLst/>
            <a:rect l="l" t="t" r="r" b="b"/>
            <a:pathLst>
              <a:path w="9633585" h="1426209">
                <a:moveTo>
                  <a:pt x="9633214" y="0"/>
                </a:moveTo>
                <a:lnTo>
                  <a:pt x="0" y="0"/>
                </a:lnTo>
                <a:lnTo>
                  <a:pt x="0" y="1425673"/>
                </a:lnTo>
                <a:lnTo>
                  <a:pt x="9633214" y="1425673"/>
                </a:lnTo>
                <a:lnTo>
                  <a:pt x="9633214"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21" name="object 16">
            <a:extLst>
              <a:ext uri="{FF2B5EF4-FFF2-40B4-BE49-F238E27FC236}">
                <a16:creationId xmlns:a16="http://schemas.microsoft.com/office/drawing/2014/main" id="{091A1CC0-C319-384C-98CC-F1A78F5F37F9}"/>
              </a:ext>
            </a:extLst>
          </p:cNvPr>
          <p:cNvSpPr/>
          <p:nvPr/>
        </p:nvSpPr>
        <p:spPr>
          <a:xfrm>
            <a:off x="128655" y="398314"/>
            <a:ext cx="879150" cy="864855"/>
          </a:xfrm>
          <a:custGeom>
            <a:avLst/>
            <a:gdLst/>
            <a:ahLst/>
            <a:cxnLst/>
            <a:rect l="l" t="t" r="r" b="b"/>
            <a:pathLst>
              <a:path w="1426209" h="1426209">
                <a:moveTo>
                  <a:pt x="712826" y="0"/>
                </a:moveTo>
                <a:lnTo>
                  <a:pt x="664021" y="1644"/>
                </a:lnTo>
                <a:lnTo>
                  <a:pt x="616099" y="6507"/>
                </a:lnTo>
                <a:lnTo>
                  <a:pt x="569166" y="14482"/>
                </a:lnTo>
                <a:lnTo>
                  <a:pt x="523328" y="25463"/>
                </a:lnTo>
                <a:lnTo>
                  <a:pt x="478691" y="39344"/>
                </a:lnTo>
                <a:lnTo>
                  <a:pt x="435361" y="56018"/>
                </a:lnTo>
                <a:lnTo>
                  <a:pt x="393445" y="75380"/>
                </a:lnTo>
                <a:lnTo>
                  <a:pt x="353048" y="97324"/>
                </a:lnTo>
                <a:lnTo>
                  <a:pt x="314277" y="121742"/>
                </a:lnTo>
                <a:lnTo>
                  <a:pt x="277238" y="148529"/>
                </a:lnTo>
                <a:lnTo>
                  <a:pt x="242038" y="177580"/>
                </a:lnTo>
                <a:lnTo>
                  <a:pt x="208781" y="208786"/>
                </a:lnTo>
                <a:lnTo>
                  <a:pt x="177575" y="242044"/>
                </a:lnTo>
                <a:lnTo>
                  <a:pt x="148525"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5" y="1148428"/>
                </a:lnTo>
                <a:lnTo>
                  <a:pt x="177575" y="1183629"/>
                </a:lnTo>
                <a:lnTo>
                  <a:pt x="208781" y="1216887"/>
                </a:lnTo>
                <a:lnTo>
                  <a:pt x="242038" y="1248093"/>
                </a:lnTo>
                <a:lnTo>
                  <a:pt x="277238" y="1277143"/>
                </a:lnTo>
                <a:lnTo>
                  <a:pt x="314277" y="1303931"/>
                </a:lnTo>
                <a:lnTo>
                  <a:pt x="353048" y="1328349"/>
                </a:lnTo>
                <a:lnTo>
                  <a:pt x="393445" y="1350292"/>
                </a:lnTo>
                <a:lnTo>
                  <a:pt x="435361" y="1369654"/>
                </a:lnTo>
                <a:lnTo>
                  <a:pt x="478691" y="1386329"/>
                </a:lnTo>
                <a:lnTo>
                  <a:pt x="523328" y="1400210"/>
                </a:lnTo>
                <a:lnTo>
                  <a:pt x="569166" y="1411191"/>
                </a:lnTo>
                <a:lnTo>
                  <a:pt x="616099" y="1419166"/>
                </a:lnTo>
                <a:lnTo>
                  <a:pt x="664021" y="1424029"/>
                </a:lnTo>
                <a:lnTo>
                  <a:pt x="712826" y="1425673"/>
                </a:lnTo>
                <a:lnTo>
                  <a:pt x="761632" y="1424029"/>
                </a:lnTo>
                <a:lnTo>
                  <a:pt x="809555" y="1419166"/>
                </a:lnTo>
                <a:lnTo>
                  <a:pt x="856489" y="1411191"/>
                </a:lnTo>
                <a:lnTo>
                  <a:pt x="902328" y="1400210"/>
                </a:lnTo>
                <a:lnTo>
                  <a:pt x="946966" y="1386329"/>
                </a:lnTo>
                <a:lnTo>
                  <a:pt x="990297" y="1369654"/>
                </a:lnTo>
                <a:lnTo>
                  <a:pt x="1032214" y="1350292"/>
                </a:lnTo>
                <a:lnTo>
                  <a:pt x="1072611" y="1328349"/>
                </a:lnTo>
                <a:lnTo>
                  <a:pt x="1111382" y="1303931"/>
                </a:lnTo>
                <a:lnTo>
                  <a:pt x="1148422" y="1277143"/>
                </a:lnTo>
                <a:lnTo>
                  <a:pt x="1183623" y="1248093"/>
                </a:lnTo>
                <a:lnTo>
                  <a:pt x="1216880" y="1216887"/>
                </a:lnTo>
                <a:lnTo>
                  <a:pt x="1248086" y="1183629"/>
                </a:lnTo>
                <a:lnTo>
                  <a:pt x="1277136" y="1148428"/>
                </a:lnTo>
                <a:lnTo>
                  <a:pt x="1303923" y="1111388"/>
                </a:lnTo>
                <a:lnTo>
                  <a:pt x="1328341" y="1072617"/>
                </a:lnTo>
                <a:lnTo>
                  <a:pt x="1350284" y="1032220"/>
                </a:lnTo>
                <a:lnTo>
                  <a:pt x="1369645"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5" y="435370"/>
                </a:lnTo>
                <a:lnTo>
                  <a:pt x="1350284" y="393453"/>
                </a:lnTo>
                <a:lnTo>
                  <a:pt x="1328341" y="353056"/>
                </a:lnTo>
                <a:lnTo>
                  <a:pt x="1303923" y="314285"/>
                </a:lnTo>
                <a:lnTo>
                  <a:pt x="1277136" y="277245"/>
                </a:lnTo>
                <a:lnTo>
                  <a:pt x="1248086" y="242044"/>
                </a:lnTo>
                <a:lnTo>
                  <a:pt x="1216880" y="208786"/>
                </a:lnTo>
                <a:lnTo>
                  <a:pt x="1183623" y="177580"/>
                </a:lnTo>
                <a:lnTo>
                  <a:pt x="1148422" y="148529"/>
                </a:lnTo>
                <a:lnTo>
                  <a:pt x="1111382" y="121742"/>
                </a:lnTo>
                <a:lnTo>
                  <a:pt x="1072611" y="97324"/>
                </a:lnTo>
                <a:lnTo>
                  <a:pt x="1032214" y="75380"/>
                </a:lnTo>
                <a:lnTo>
                  <a:pt x="990297" y="56018"/>
                </a:lnTo>
                <a:lnTo>
                  <a:pt x="946966" y="39344"/>
                </a:lnTo>
                <a:lnTo>
                  <a:pt x="902328" y="25463"/>
                </a:lnTo>
                <a:lnTo>
                  <a:pt x="856489" y="14482"/>
                </a:lnTo>
                <a:lnTo>
                  <a:pt x="809555" y="6507"/>
                </a:lnTo>
                <a:lnTo>
                  <a:pt x="761632" y="1644"/>
                </a:lnTo>
                <a:lnTo>
                  <a:pt x="712826"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6DDB7B7E-7047-DACA-ED30-2775158D5007}"/>
              </a:ext>
            </a:extLst>
          </p:cNvPr>
          <p:cNvSpPr txBox="1"/>
          <p:nvPr/>
        </p:nvSpPr>
        <p:spPr>
          <a:xfrm>
            <a:off x="1059865" y="408038"/>
            <a:ext cx="9985843" cy="618861"/>
          </a:xfrm>
          <a:prstGeom prst="rect">
            <a:avLst/>
          </a:prstGeom>
        </p:spPr>
        <p:txBody>
          <a:bodyPr vert="horz" wrap="square" lIns="0" tIns="21564" rIns="0" bIns="0" rtlCol="0">
            <a:spAutoFit/>
          </a:bodyPr>
          <a:lstStyle/>
          <a:p>
            <a:pPr defTabSz="554492"/>
            <a:r>
              <a:rPr lang="es-ES" sz="1940" b="1" kern="0" dirty="0">
                <a:solidFill>
                  <a:prstClr val="white"/>
                </a:solidFill>
                <a:latin typeface="Rooney Pro"/>
              </a:rPr>
              <a:t>La primera palanca que reforzaremos es la inversión en supercomputación, mejorando las prestaciones del </a:t>
            </a:r>
            <a:r>
              <a:rPr lang="es-ES" sz="1940" b="1" kern="0" dirty="0" err="1">
                <a:solidFill>
                  <a:prstClr val="white"/>
                </a:solidFill>
                <a:latin typeface="Rooney Pro"/>
              </a:rPr>
              <a:t>MareNostrum</a:t>
            </a:r>
            <a:r>
              <a:rPr lang="es-ES" sz="1940" b="1" kern="0" dirty="0">
                <a:solidFill>
                  <a:prstClr val="white"/>
                </a:solidFill>
                <a:latin typeface="Rooney Pro"/>
              </a:rPr>
              <a:t> 5 del BSC – Proyecto IA </a:t>
            </a:r>
            <a:r>
              <a:rPr lang="es-ES" sz="1940" b="1" kern="0" dirty="0" err="1">
                <a:solidFill>
                  <a:prstClr val="white"/>
                </a:solidFill>
                <a:latin typeface="Rooney Pro"/>
              </a:rPr>
              <a:t>factory</a:t>
            </a:r>
            <a:endParaRPr lang="es-ES" sz="1940" kern="0" dirty="0">
              <a:solidFill>
                <a:prstClr val="white"/>
              </a:solidFill>
            </a:endParaRP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sp>
        <p:nvSpPr>
          <p:cNvPr id="3" name="CuadroTexto 2">
            <a:extLst>
              <a:ext uri="{FF2B5EF4-FFF2-40B4-BE49-F238E27FC236}">
                <a16:creationId xmlns:a16="http://schemas.microsoft.com/office/drawing/2014/main" id="{EF3EB7B1-0D80-29BE-A005-B234D678C2B8}"/>
              </a:ext>
            </a:extLst>
          </p:cNvPr>
          <p:cNvSpPr txBox="1"/>
          <p:nvPr/>
        </p:nvSpPr>
        <p:spPr>
          <a:xfrm>
            <a:off x="4124800" y="4786480"/>
            <a:ext cx="7203126" cy="1152936"/>
          </a:xfrm>
          <a:prstGeom prst="rect">
            <a:avLst/>
          </a:prstGeom>
        </p:spPr>
        <p:txBody>
          <a:bodyPr vert="horz" wrap="square" lIns="0" tIns="17328" rIns="0" bIns="0" rtlCol="0" anchor="t">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Se adquirirá un nuevo clúster especializado en IA que entraría en funcionamiento en 2025 y que incorporará las últimas tecnologías, (en colaboración con el Ministerio de Ciencia y Universidades).</a:t>
            </a:r>
          </a:p>
        </p:txBody>
      </p:sp>
      <p:sp>
        <p:nvSpPr>
          <p:cNvPr id="2" name="CuadroTexto 1">
            <a:extLst>
              <a:ext uri="{FF2B5EF4-FFF2-40B4-BE49-F238E27FC236}">
                <a16:creationId xmlns:a16="http://schemas.microsoft.com/office/drawing/2014/main" id="{6BFF31CE-C7DE-BE00-0E53-C0BFE52C2614}"/>
              </a:ext>
            </a:extLst>
          </p:cNvPr>
          <p:cNvSpPr txBox="1"/>
          <p:nvPr/>
        </p:nvSpPr>
        <p:spPr>
          <a:xfrm>
            <a:off x="1310133" y="2342929"/>
            <a:ext cx="1802102" cy="439227"/>
          </a:xfrm>
          <a:prstGeom prst="rect">
            <a:avLst/>
          </a:prstGeom>
          <a:solidFill>
            <a:srgbClr val="E74197"/>
          </a:solidFill>
        </p:spPr>
        <p:txBody>
          <a:bodyPr wrap="square" lIns="0" tIns="0" rIns="0" bIns="0" rtlCol="0"/>
          <a:lstStyle>
            <a:defPPr>
              <a:defRPr kern="0"/>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sz="1455" kern="0" dirty="0">
                <a:solidFill>
                  <a:prstClr val="white"/>
                </a:solidFill>
              </a:rPr>
              <a:t>Mare</a:t>
            </a:r>
            <a:r>
              <a:rPr lang="es-ES" sz="1455" kern="0" dirty="0">
                <a:solidFill>
                  <a:prstClr val="white"/>
                </a:solidFill>
              </a:rPr>
              <a:t>N</a:t>
            </a:r>
            <a:r>
              <a:rPr sz="1455" kern="0" dirty="0" err="1">
                <a:solidFill>
                  <a:prstClr val="white"/>
                </a:solidFill>
              </a:rPr>
              <a:t>ostrum</a:t>
            </a:r>
            <a:r>
              <a:rPr sz="1455" kern="0" dirty="0">
                <a:solidFill>
                  <a:prstClr val="white"/>
                </a:solidFill>
              </a:rPr>
              <a:t> 1</a:t>
            </a:r>
          </a:p>
          <a:p>
            <a:pPr defTabSz="554492"/>
            <a:r>
              <a:rPr sz="1455" kern="0" dirty="0">
                <a:solidFill>
                  <a:prstClr val="white"/>
                </a:solidFill>
              </a:rPr>
              <a:t>2004-42.3 </a:t>
            </a:r>
            <a:r>
              <a:rPr sz="1455" kern="0" dirty="0" err="1">
                <a:solidFill>
                  <a:prstClr val="white"/>
                </a:solidFill>
              </a:rPr>
              <a:t>Tflops</a:t>
            </a:r>
            <a:endParaRPr sz="1455" kern="0" dirty="0">
              <a:solidFill>
                <a:prstClr val="white"/>
              </a:solidFill>
            </a:endParaRPr>
          </a:p>
        </p:txBody>
      </p:sp>
      <p:sp>
        <p:nvSpPr>
          <p:cNvPr id="4" name="CuadroTexto 3">
            <a:extLst>
              <a:ext uri="{FF2B5EF4-FFF2-40B4-BE49-F238E27FC236}">
                <a16:creationId xmlns:a16="http://schemas.microsoft.com/office/drawing/2014/main" id="{33EE918C-B0BA-A92D-B740-17862CB8518A}"/>
              </a:ext>
            </a:extLst>
          </p:cNvPr>
          <p:cNvSpPr txBox="1"/>
          <p:nvPr/>
        </p:nvSpPr>
        <p:spPr>
          <a:xfrm>
            <a:off x="1310133" y="2888180"/>
            <a:ext cx="1802102" cy="439227"/>
          </a:xfrm>
          <a:prstGeom prst="rect">
            <a:avLst/>
          </a:prstGeom>
          <a:solidFill>
            <a:srgbClr val="E74197"/>
          </a:solidFill>
        </p:spPr>
        <p:txBody>
          <a:bodyPr wrap="square" lIns="0" tIns="0" rIns="0" bIns="0" rtlCol="0"/>
          <a:lstStyle>
            <a:defPPr>
              <a:defRPr kern="0"/>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lang="es-ES" sz="1455" kern="0" dirty="0" err="1">
                <a:solidFill>
                  <a:prstClr val="white"/>
                </a:solidFill>
              </a:rPr>
              <a:t>MareNostrum</a:t>
            </a:r>
            <a:r>
              <a:rPr sz="1455" kern="0" dirty="0">
                <a:solidFill>
                  <a:prstClr val="white"/>
                </a:solidFill>
              </a:rPr>
              <a:t> 2</a:t>
            </a:r>
          </a:p>
          <a:p>
            <a:pPr defTabSz="554492"/>
            <a:r>
              <a:rPr sz="1455" kern="0" dirty="0">
                <a:solidFill>
                  <a:prstClr val="white"/>
                </a:solidFill>
              </a:rPr>
              <a:t>2006-94.2 </a:t>
            </a:r>
            <a:r>
              <a:rPr lang="es-ES" sz="1455" kern="0" dirty="0" err="1">
                <a:solidFill>
                  <a:prstClr val="white"/>
                </a:solidFill>
              </a:rPr>
              <a:t>Tflops</a:t>
            </a:r>
            <a:endParaRPr sz="1455" kern="0" dirty="0">
              <a:solidFill>
                <a:prstClr val="white"/>
              </a:solidFill>
            </a:endParaRPr>
          </a:p>
        </p:txBody>
      </p:sp>
      <p:sp>
        <p:nvSpPr>
          <p:cNvPr id="6" name="CuadroTexto 5">
            <a:extLst>
              <a:ext uri="{FF2B5EF4-FFF2-40B4-BE49-F238E27FC236}">
                <a16:creationId xmlns:a16="http://schemas.microsoft.com/office/drawing/2014/main" id="{7EF9C798-5C2F-100E-3BE3-7ADA3FBDE185}"/>
              </a:ext>
            </a:extLst>
          </p:cNvPr>
          <p:cNvSpPr txBox="1"/>
          <p:nvPr/>
        </p:nvSpPr>
        <p:spPr>
          <a:xfrm>
            <a:off x="1310133" y="3433432"/>
            <a:ext cx="1802102" cy="439227"/>
          </a:xfrm>
          <a:prstGeom prst="rect">
            <a:avLst/>
          </a:prstGeom>
          <a:solidFill>
            <a:srgbClr val="E74197"/>
          </a:solidFill>
        </p:spPr>
        <p:txBody>
          <a:bodyPr wrap="square" lIns="0" tIns="0" rIns="0" bIns="0" rtlCol="0"/>
          <a:lstStyle>
            <a:defPPr>
              <a:defRPr kern="0"/>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lang="es-ES" sz="1455" kern="0" dirty="0" err="1">
                <a:solidFill>
                  <a:prstClr val="white"/>
                </a:solidFill>
              </a:rPr>
              <a:t>MareNostrum</a:t>
            </a:r>
            <a:r>
              <a:rPr sz="1455" kern="0" dirty="0">
                <a:solidFill>
                  <a:prstClr val="white"/>
                </a:solidFill>
              </a:rPr>
              <a:t> 3</a:t>
            </a:r>
          </a:p>
          <a:p>
            <a:pPr defTabSz="554492"/>
            <a:r>
              <a:rPr sz="1455" kern="0" dirty="0">
                <a:solidFill>
                  <a:prstClr val="white"/>
                </a:solidFill>
              </a:rPr>
              <a:t>2012-1.1 </a:t>
            </a:r>
            <a:r>
              <a:rPr lang="es-ES" sz="1455" kern="0" dirty="0" err="1">
                <a:solidFill>
                  <a:prstClr val="white"/>
                </a:solidFill>
              </a:rPr>
              <a:t>Pflops</a:t>
            </a:r>
            <a:endParaRPr sz="1455" kern="0" dirty="0">
              <a:solidFill>
                <a:prstClr val="white"/>
              </a:solidFill>
            </a:endParaRPr>
          </a:p>
        </p:txBody>
      </p:sp>
      <p:sp>
        <p:nvSpPr>
          <p:cNvPr id="9" name="CuadroTexto 8">
            <a:extLst>
              <a:ext uri="{FF2B5EF4-FFF2-40B4-BE49-F238E27FC236}">
                <a16:creationId xmlns:a16="http://schemas.microsoft.com/office/drawing/2014/main" id="{E0E01CAB-6500-88E8-B167-A1F6CD4DF44A}"/>
              </a:ext>
            </a:extLst>
          </p:cNvPr>
          <p:cNvSpPr txBox="1"/>
          <p:nvPr/>
        </p:nvSpPr>
        <p:spPr>
          <a:xfrm>
            <a:off x="1310133" y="3978683"/>
            <a:ext cx="1802102" cy="439227"/>
          </a:xfrm>
          <a:prstGeom prst="rect">
            <a:avLst/>
          </a:prstGeom>
          <a:solidFill>
            <a:srgbClr val="E74197"/>
          </a:solidFill>
        </p:spPr>
        <p:txBody>
          <a:bodyPr wrap="square" lIns="0" tIns="0" rIns="0" bIns="0" rtlCol="0"/>
          <a:lstStyle>
            <a:defPPr>
              <a:defRPr kern="0"/>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lang="es-ES" sz="1455" kern="0" dirty="0" err="1">
                <a:solidFill>
                  <a:prstClr val="white"/>
                </a:solidFill>
              </a:rPr>
              <a:t>MareNostrum</a:t>
            </a:r>
            <a:r>
              <a:rPr sz="1455" kern="0" dirty="0">
                <a:solidFill>
                  <a:prstClr val="white"/>
                </a:solidFill>
              </a:rPr>
              <a:t> 4</a:t>
            </a:r>
          </a:p>
          <a:p>
            <a:pPr defTabSz="554492"/>
            <a:r>
              <a:rPr sz="1455" kern="0" dirty="0">
                <a:solidFill>
                  <a:prstClr val="white"/>
                </a:solidFill>
              </a:rPr>
              <a:t>2017-1</a:t>
            </a:r>
            <a:r>
              <a:rPr lang="es-ES" sz="1455" kern="0" dirty="0">
                <a:solidFill>
                  <a:prstClr val="white"/>
                </a:solidFill>
              </a:rPr>
              <a:t>3</a:t>
            </a:r>
            <a:r>
              <a:rPr sz="1455" kern="0" dirty="0">
                <a:solidFill>
                  <a:prstClr val="white"/>
                </a:solidFill>
              </a:rPr>
              <a:t>.</a:t>
            </a:r>
            <a:r>
              <a:rPr lang="es-ES" sz="1455" kern="0" dirty="0">
                <a:solidFill>
                  <a:prstClr val="white"/>
                </a:solidFill>
              </a:rPr>
              <a:t>9</a:t>
            </a:r>
            <a:r>
              <a:rPr sz="1455" kern="0" dirty="0">
                <a:solidFill>
                  <a:prstClr val="white"/>
                </a:solidFill>
              </a:rPr>
              <a:t> </a:t>
            </a:r>
            <a:r>
              <a:rPr lang="es-ES" sz="1455" kern="0" dirty="0" err="1">
                <a:solidFill>
                  <a:prstClr val="white"/>
                </a:solidFill>
              </a:rPr>
              <a:t>Pflops</a:t>
            </a:r>
            <a:endParaRPr sz="1455" kern="0" dirty="0">
              <a:solidFill>
                <a:prstClr val="white"/>
              </a:solidFill>
            </a:endParaRPr>
          </a:p>
        </p:txBody>
      </p:sp>
      <p:sp>
        <p:nvSpPr>
          <p:cNvPr id="22" name="CuadroTexto 21">
            <a:extLst>
              <a:ext uri="{FF2B5EF4-FFF2-40B4-BE49-F238E27FC236}">
                <a16:creationId xmlns:a16="http://schemas.microsoft.com/office/drawing/2014/main" id="{EEDFA170-4C8C-A23E-359F-259EC922F07E}"/>
              </a:ext>
            </a:extLst>
          </p:cNvPr>
          <p:cNvSpPr txBox="1"/>
          <p:nvPr/>
        </p:nvSpPr>
        <p:spPr>
          <a:xfrm>
            <a:off x="1310133" y="4523934"/>
            <a:ext cx="1802102" cy="439227"/>
          </a:xfrm>
          <a:prstGeom prst="rect">
            <a:avLst/>
          </a:prstGeom>
          <a:solidFill>
            <a:srgbClr val="E74197"/>
          </a:solidFill>
        </p:spPr>
        <p:txBody>
          <a:bodyPr wrap="square" lIns="0" tIns="0" rIns="0" bIns="0" rtlCol="0"/>
          <a:lstStyle>
            <a:defPPr>
              <a:defRPr kern="0"/>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sz="1455" kern="0" dirty="0">
                <a:solidFill>
                  <a:prstClr val="white"/>
                </a:solidFill>
              </a:rPr>
              <a:t>Mare</a:t>
            </a:r>
            <a:r>
              <a:rPr lang="es-ES" sz="1455" kern="0" dirty="0">
                <a:solidFill>
                  <a:prstClr val="white"/>
                </a:solidFill>
              </a:rPr>
              <a:t>N</a:t>
            </a:r>
            <a:r>
              <a:rPr sz="1455" kern="0" dirty="0" err="1">
                <a:solidFill>
                  <a:prstClr val="white"/>
                </a:solidFill>
              </a:rPr>
              <a:t>ostrum</a:t>
            </a:r>
            <a:r>
              <a:rPr sz="1455" kern="0" dirty="0">
                <a:solidFill>
                  <a:prstClr val="white"/>
                </a:solidFill>
              </a:rPr>
              <a:t> 5</a:t>
            </a:r>
          </a:p>
          <a:p>
            <a:pPr defTabSz="554492"/>
            <a:r>
              <a:rPr sz="1455" kern="0" dirty="0">
                <a:solidFill>
                  <a:prstClr val="white"/>
                </a:solidFill>
              </a:rPr>
              <a:t>2023-</a:t>
            </a:r>
            <a:r>
              <a:rPr lang="es-ES" sz="1455" kern="0" dirty="0">
                <a:solidFill>
                  <a:prstClr val="white"/>
                </a:solidFill>
              </a:rPr>
              <a:t>312</a:t>
            </a:r>
            <a:r>
              <a:rPr sz="1455" kern="0" dirty="0">
                <a:solidFill>
                  <a:prstClr val="white"/>
                </a:solidFill>
              </a:rPr>
              <a:t> </a:t>
            </a:r>
            <a:r>
              <a:rPr sz="1455" kern="0" dirty="0" err="1">
                <a:solidFill>
                  <a:prstClr val="white"/>
                </a:solidFill>
              </a:rPr>
              <a:t>Pflops</a:t>
            </a:r>
            <a:endParaRPr sz="1455" kern="0" dirty="0">
              <a:solidFill>
                <a:prstClr val="white"/>
              </a:solidFill>
            </a:endParaRPr>
          </a:p>
        </p:txBody>
      </p:sp>
      <p:sp>
        <p:nvSpPr>
          <p:cNvPr id="23" name="CuadroTexto 22">
            <a:extLst>
              <a:ext uri="{FF2B5EF4-FFF2-40B4-BE49-F238E27FC236}">
                <a16:creationId xmlns:a16="http://schemas.microsoft.com/office/drawing/2014/main" id="{C8E92C9C-1A37-DB11-CA04-9F2766CCCD3E}"/>
              </a:ext>
            </a:extLst>
          </p:cNvPr>
          <p:cNvSpPr txBox="1"/>
          <p:nvPr/>
        </p:nvSpPr>
        <p:spPr>
          <a:xfrm>
            <a:off x="1310133" y="5069186"/>
            <a:ext cx="1802102" cy="680174"/>
          </a:xfrm>
          <a:prstGeom prst="rect">
            <a:avLst/>
          </a:prstGeom>
          <a:solidFill>
            <a:srgbClr val="7BC256"/>
          </a:solidFill>
        </p:spPr>
        <p:txBody>
          <a:bodyPr wrap="square" lIns="0" tIns="0" rIns="0" bIns="0" rtlCol="0"/>
          <a:lstStyle>
            <a:defPPr>
              <a:defRPr kern="0"/>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54492"/>
            <a:r>
              <a:rPr lang="es-ES" sz="1455" kern="0" dirty="0">
                <a:solidFill>
                  <a:prstClr val="white"/>
                </a:solidFill>
              </a:rPr>
              <a:t>Siguiente</a:t>
            </a:r>
            <a:r>
              <a:rPr sz="1455" kern="0" dirty="0">
                <a:solidFill>
                  <a:prstClr val="white"/>
                </a:solidFill>
              </a:rPr>
              <a:t> paso </a:t>
            </a:r>
            <a:r>
              <a:rPr lang="es-ES" sz="1455" kern="0" dirty="0" err="1">
                <a:solidFill>
                  <a:prstClr val="white"/>
                </a:solidFill>
              </a:rPr>
              <a:t>MareNostrum</a:t>
            </a:r>
            <a:r>
              <a:rPr sz="1455" kern="0" dirty="0">
                <a:solidFill>
                  <a:prstClr val="white"/>
                </a:solidFill>
              </a:rPr>
              <a:t> </a:t>
            </a:r>
            <a:r>
              <a:rPr lang="es-ES" sz="1455" kern="0" dirty="0">
                <a:solidFill>
                  <a:prstClr val="white"/>
                </a:solidFill>
              </a:rPr>
              <a:t>5+</a:t>
            </a:r>
            <a:endParaRPr sz="1455" kern="0" dirty="0">
              <a:solidFill>
                <a:prstClr val="white"/>
              </a:solidFill>
            </a:endParaRPr>
          </a:p>
          <a:p>
            <a:pPr defTabSz="554492"/>
            <a:r>
              <a:rPr lang="es-ES" sz="1455" kern="0" dirty="0">
                <a:solidFill>
                  <a:prstClr val="white"/>
                </a:solidFill>
              </a:rPr>
              <a:t>2025- 450 </a:t>
            </a:r>
            <a:r>
              <a:rPr lang="es-ES" sz="1455" kern="0" dirty="0" err="1">
                <a:solidFill>
                  <a:prstClr val="white"/>
                </a:solidFill>
              </a:rPr>
              <a:t>Pflops</a:t>
            </a:r>
            <a:endParaRPr sz="1455" kern="0" dirty="0">
              <a:solidFill>
                <a:prstClr val="white"/>
              </a:solidFill>
            </a:endParaRPr>
          </a:p>
        </p:txBody>
      </p:sp>
      <p:cxnSp>
        <p:nvCxnSpPr>
          <p:cNvPr id="25" name="Conector recto 24">
            <a:extLst>
              <a:ext uri="{FF2B5EF4-FFF2-40B4-BE49-F238E27FC236}">
                <a16:creationId xmlns:a16="http://schemas.microsoft.com/office/drawing/2014/main" id="{E40857D7-6244-02B9-F14A-ACBBD64C2754}"/>
              </a:ext>
            </a:extLst>
          </p:cNvPr>
          <p:cNvCxnSpPr>
            <a:cxnSpLocks/>
          </p:cNvCxnSpPr>
          <p:nvPr/>
        </p:nvCxnSpPr>
        <p:spPr>
          <a:xfrm>
            <a:off x="3759144" y="2451795"/>
            <a:ext cx="0" cy="1529223"/>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Conector recto 26">
            <a:extLst>
              <a:ext uri="{FF2B5EF4-FFF2-40B4-BE49-F238E27FC236}">
                <a16:creationId xmlns:a16="http://schemas.microsoft.com/office/drawing/2014/main" id="{63013D57-3C9B-72EB-7D7D-75FBE640003E}"/>
              </a:ext>
            </a:extLst>
          </p:cNvPr>
          <p:cNvCxnSpPr>
            <a:cxnSpLocks/>
          </p:cNvCxnSpPr>
          <p:nvPr/>
        </p:nvCxnSpPr>
        <p:spPr>
          <a:xfrm flipV="1">
            <a:off x="3135339" y="3107794"/>
            <a:ext cx="623805" cy="1575963"/>
          </a:xfrm>
          <a:prstGeom prst="line">
            <a:avLst/>
          </a:prstGeom>
        </p:spPr>
        <p:style>
          <a:lnRef idx="1">
            <a:schemeClr val="accent2"/>
          </a:lnRef>
          <a:fillRef idx="0">
            <a:schemeClr val="accent2"/>
          </a:fillRef>
          <a:effectRef idx="0">
            <a:schemeClr val="accent2"/>
          </a:effectRef>
          <a:fontRef idx="minor">
            <a:schemeClr val="tx1"/>
          </a:fontRef>
        </p:style>
      </p:cxnSp>
      <p:sp>
        <p:nvSpPr>
          <p:cNvPr id="29" name="CuadroTexto 28">
            <a:extLst>
              <a:ext uri="{FF2B5EF4-FFF2-40B4-BE49-F238E27FC236}">
                <a16:creationId xmlns:a16="http://schemas.microsoft.com/office/drawing/2014/main" id="{E55B3ADA-22F4-052D-0ACC-992523513036}"/>
              </a:ext>
            </a:extLst>
          </p:cNvPr>
          <p:cNvSpPr txBox="1"/>
          <p:nvPr/>
        </p:nvSpPr>
        <p:spPr>
          <a:xfrm>
            <a:off x="3987663" y="2251943"/>
            <a:ext cx="5322085" cy="1570551"/>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Primero de Europa en capacidad de almacenamiento</a:t>
            </a:r>
          </a:p>
          <a:p>
            <a:pPr marL="284947" marR="3081" indent="-277246" defTabSz="554492">
              <a:spcBef>
                <a:spcPts val="136"/>
              </a:spcBef>
            </a:pPr>
            <a:r>
              <a:rPr lang="es-ES" sz="1698" kern="0" dirty="0">
                <a:solidFill>
                  <a:sysClr val="windowText" lastClr="000000"/>
                </a:solidFill>
              </a:rPr>
              <a:t>Tercero de Europa en rendimiento máximo</a:t>
            </a:r>
          </a:p>
          <a:p>
            <a:pPr marL="284947" marR="3081" indent="-277246" defTabSz="554492">
              <a:spcBef>
                <a:spcPts val="136"/>
              </a:spcBef>
            </a:pPr>
            <a:r>
              <a:rPr lang="es-ES" sz="1698" kern="0" dirty="0">
                <a:solidFill>
                  <a:sysClr val="windowText" lastClr="000000"/>
                </a:solidFill>
              </a:rPr>
              <a:t>Sexto del mundo en ranking Green 500 (clasificación de supercomputadores por eficiencia energética)</a:t>
            </a:r>
          </a:p>
        </p:txBody>
      </p:sp>
      <p:sp>
        <p:nvSpPr>
          <p:cNvPr id="38" name="CuadroTexto 37">
            <a:extLst>
              <a:ext uri="{FF2B5EF4-FFF2-40B4-BE49-F238E27FC236}">
                <a16:creationId xmlns:a16="http://schemas.microsoft.com/office/drawing/2014/main" id="{086225C7-3721-EECE-B0EA-6E5888D10C96}"/>
              </a:ext>
            </a:extLst>
          </p:cNvPr>
          <p:cNvSpPr txBox="1"/>
          <p:nvPr/>
        </p:nvSpPr>
        <p:spPr>
          <a:xfrm>
            <a:off x="3525099" y="1855874"/>
            <a:ext cx="6096781"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a:t>Tenemos una buena posición de partida….</a:t>
            </a:r>
          </a:p>
        </p:txBody>
      </p:sp>
      <p:sp>
        <p:nvSpPr>
          <p:cNvPr id="39" name="CuadroTexto 38">
            <a:extLst>
              <a:ext uri="{FF2B5EF4-FFF2-40B4-BE49-F238E27FC236}">
                <a16:creationId xmlns:a16="http://schemas.microsoft.com/office/drawing/2014/main" id="{FEACB22C-EB52-02D4-01D7-A61CE2E6296D}"/>
              </a:ext>
            </a:extLst>
          </p:cNvPr>
          <p:cNvSpPr txBox="1"/>
          <p:nvPr/>
        </p:nvSpPr>
        <p:spPr>
          <a:xfrm>
            <a:off x="3596758" y="4417910"/>
            <a:ext cx="6096781"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dirty="0"/>
              <a:t>… y vamos a reforzar sus capacidades </a:t>
            </a:r>
          </a:p>
        </p:txBody>
      </p:sp>
      <p:sp>
        <p:nvSpPr>
          <p:cNvPr id="24" name="Flecha: hacia abajo 23">
            <a:extLst>
              <a:ext uri="{FF2B5EF4-FFF2-40B4-BE49-F238E27FC236}">
                <a16:creationId xmlns:a16="http://schemas.microsoft.com/office/drawing/2014/main" id="{4BF47E08-257D-B535-52D9-215E8206FF85}"/>
              </a:ext>
            </a:extLst>
          </p:cNvPr>
          <p:cNvSpPr/>
          <p:nvPr/>
        </p:nvSpPr>
        <p:spPr>
          <a:xfrm>
            <a:off x="1007805" y="2348687"/>
            <a:ext cx="277246" cy="3406431"/>
          </a:xfrm>
          <a:prstGeom prst="downArrow">
            <a:avLst>
              <a:gd name="adj1" fmla="val 50000"/>
              <a:gd name="adj2" fmla="val 46261"/>
            </a:avLst>
          </a:prstGeom>
          <a:solidFill>
            <a:srgbClr val="E74197"/>
          </a:solidFill>
        </p:spPr>
        <p:txBody>
          <a:bodyPr wrap="square" lIns="0" tIns="0" rIns="0" bIns="0" rtlCol="0"/>
          <a:lstStyle/>
          <a:p>
            <a:pPr algn="ctr" defTabSz="554492"/>
            <a:endParaRPr lang="es-ES" sz="1455" kern="0">
              <a:solidFill>
                <a:prstClr val="white"/>
              </a:solidFill>
            </a:endParaRPr>
          </a:p>
        </p:txBody>
      </p:sp>
      <p:sp>
        <p:nvSpPr>
          <p:cNvPr id="26" name="Marcador de número de diapositiva 25">
            <a:extLst>
              <a:ext uri="{FF2B5EF4-FFF2-40B4-BE49-F238E27FC236}">
                <a16:creationId xmlns:a16="http://schemas.microsoft.com/office/drawing/2014/main" id="{9ECDB639-DE3C-0A02-53CA-78A64EA8B092}"/>
              </a:ext>
            </a:extLst>
          </p:cNvPr>
          <p:cNvSpPr>
            <a:spLocks noGrp="1"/>
          </p:cNvSpPr>
          <p:nvPr>
            <p:ph type="sldNum" sz="quarter" idx="7"/>
          </p:nvPr>
        </p:nvSpPr>
        <p:spPr>
          <a:xfrm>
            <a:off x="9266321" y="6398500"/>
            <a:ext cx="2803963" cy="168059"/>
          </a:xfrm>
        </p:spPr>
        <p:txBody>
          <a:bodyPr/>
          <a:lstStyle/>
          <a:p>
            <a:pPr defTabSz="554492"/>
            <a:fld id="{B6F15528-21DE-4FAA-801E-634DDDAF4B2B}" type="slidenum">
              <a:rPr lang="es-ES" sz="1092" kern="0">
                <a:solidFill>
                  <a:prstClr val="black">
                    <a:tint val="75000"/>
                  </a:prstClr>
                </a:solidFill>
              </a:rPr>
              <a:pPr defTabSz="554492"/>
              <a:t>4</a:t>
            </a:fld>
            <a:endParaRPr lang="es-ES" sz="1092" kern="0">
              <a:solidFill>
                <a:prstClr val="black">
                  <a:tint val="75000"/>
                </a:prstClr>
              </a:solidFill>
            </a:endParaRPr>
          </a:p>
        </p:txBody>
      </p:sp>
      <p:sp>
        <p:nvSpPr>
          <p:cNvPr id="14" name="CuadroTexto 13">
            <a:extLst>
              <a:ext uri="{FF2B5EF4-FFF2-40B4-BE49-F238E27FC236}">
                <a16:creationId xmlns:a16="http://schemas.microsoft.com/office/drawing/2014/main" id="{4DAD5A0C-6DD5-B404-8B38-F14C215989D9}"/>
              </a:ext>
            </a:extLst>
          </p:cNvPr>
          <p:cNvSpPr txBox="1"/>
          <p:nvPr/>
        </p:nvSpPr>
        <p:spPr>
          <a:xfrm>
            <a:off x="2143523" y="3362432"/>
            <a:ext cx="6095022" cy="260392"/>
          </a:xfrm>
          <a:prstGeom prst="rect">
            <a:avLst/>
          </a:prstGeom>
          <a:noFill/>
        </p:spPr>
        <p:txBody>
          <a:bodyPr wrap="square">
            <a:spAutoFit/>
          </a:bodyPr>
          <a:lstStyle/>
          <a:p>
            <a:pPr marL="7701" algn="ctr" defTabSz="554492">
              <a:spcBef>
                <a:spcPts val="64"/>
              </a:spcBef>
            </a:pPr>
            <a:r>
              <a:rPr lang="es-ES" sz="1092" kern="0" spc="-15">
                <a:solidFill>
                  <a:prstClr val="white"/>
                </a:solidFill>
                <a:latin typeface="Frutiger"/>
                <a:cs typeface="Frutiger"/>
              </a:rPr>
              <a:t>1</a:t>
            </a:r>
          </a:p>
        </p:txBody>
      </p:sp>
      <p:sp>
        <p:nvSpPr>
          <p:cNvPr id="16" name="object 17">
            <a:extLst>
              <a:ext uri="{FF2B5EF4-FFF2-40B4-BE49-F238E27FC236}">
                <a16:creationId xmlns:a16="http://schemas.microsoft.com/office/drawing/2014/main" id="{BC93C4F5-18F9-D97D-EB9F-54560BA50E28}"/>
              </a:ext>
            </a:extLst>
          </p:cNvPr>
          <p:cNvSpPr txBox="1"/>
          <p:nvPr/>
        </p:nvSpPr>
        <p:spPr>
          <a:xfrm>
            <a:off x="144557" y="554212"/>
            <a:ext cx="847346" cy="849293"/>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a:t>
            </a:r>
            <a:r>
              <a:rPr lang="es-ES" sz="1698" b="1" kern="0" spc="-15">
                <a:solidFill>
                  <a:prstClr val="white"/>
                </a:solidFill>
                <a:latin typeface="Frutiger"/>
                <a:cs typeface="Frutiger"/>
              </a:rPr>
              <a:t>1</a:t>
            </a: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a:t>
            </a:r>
            <a:r>
              <a:rPr lang="es-ES" sz="1213" kern="0" spc="-15">
                <a:solidFill>
                  <a:prstClr val="white"/>
                </a:solidFill>
                <a:latin typeface="Frutiger"/>
              </a:rPr>
              <a:t>1</a:t>
            </a:r>
          </a:p>
          <a:p>
            <a:pPr marL="7701" algn="ctr" defTabSz="554492">
              <a:spcBef>
                <a:spcPts val="64"/>
              </a:spcBef>
            </a:pPr>
            <a:endParaRPr lang="es-ES" sz="1213" kern="0" spc="-15">
              <a:solidFill>
                <a:prstClr val="white"/>
              </a:solidFill>
              <a:latin typeface="Frutiger"/>
            </a:endParaRPr>
          </a:p>
        </p:txBody>
      </p:sp>
      <p:cxnSp>
        <p:nvCxnSpPr>
          <p:cNvPr id="17" name="Conector recto 16">
            <a:extLst>
              <a:ext uri="{FF2B5EF4-FFF2-40B4-BE49-F238E27FC236}">
                <a16:creationId xmlns:a16="http://schemas.microsoft.com/office/drawing/2014/main" id="{56C87CEF-1600-3DD7-4D9B-E530D41A8372}"/>
              </a:ext>
            </a:extLst>
          </p:cNvPr>
          <p:cNvCxnSpPr>
            <a:cxnSpLocks/>
          </p:cNvCxnSpPr>
          <p:nvPr/>
        </p:nvCxnSpPr>
        <p:spPr>
          <a:xfrm>
            <a:off x="128655" y="83074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09AD2613-4571-179C-DC51-3EB2355E551D}"/>
              </a:ext>
            </a:extLst>
          </p:cNvPr>
          <p:cNvPicPr>
            <a:picLocks noChangeAspect="1"/>
          </p:cNvPicPr>
          <p:nvPr/>
        </p:nvPicPr>
        <p:blipFill>
          <a:blip r:embed="rId3"/>
          <a:stretch>
            <a:fillRect/>
          </a:stretch>
        </p:blipFill>
        <p:spPr>
          <a:xfrm>
            <a:off x="9495292" y="2165783"/>
            <a:ext cx="2574992" cy="1274096"/>
          </a:xfrm>
          <a:prstGeom prst="rect">
            <a:avLst/>
          </a:prstGeom>
          <a:ln>
            <a:noFill/>
          </a:ln>
          <a:effectLst>
            <a:softEdge rad="112500"/>
          </a:effectLst>
        </p:spPr>
      </p:pic>
      <p:cxnSp>
        <p:nvCxnSpPr>
          <p:cNvPr id="12" name="Conector recto 11">
            <a:extLst>
              <a:ext uri="{FF2B5EF4-FFF2-40B4-BE49-F238E27FC236}">
                <a16:creationId xmlns:a16="http://schemas.microsoft.com/office/drawing/2014/main" id="{C882D40D-3D23-63CA-470B-F12F36CD46F5}"/>
              </a:ext>
            </a:extLst>
          </p:cNvPr>
          <p:cNvCxnSpPr>
            <a:cxnSpLocks/>
          </p:cNvCxnSpPr>
          <p:nvPr/>
        </p:nvCxnSpPr>
        <p:spPr>
          <a:xfrm>
            <a:off x="3840998" y="4869277"/>
            <a:ext cx="0" cy="15292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Conector recto 12">
            <a:extLst>
              <a:ext uri="{FF2B5EF4-FFF2-40B4-BE49-F238E27FC236}">
                <a16:creationId xmlns:a16="http://schemas.microsoft.com/office/drawing/2014/main" id="{47E6DA81-2CF2-FFCB-BCC5-220BF3FFB069}"/>
              </a:ext>
            </a:extLst>
          </p:cNvPr>
          <p:cNvCxnSpPr>
            <a:cxnSpLocks/>
          </p:cNvCxnSpPr>
          <p:nvPr/>
        </p:nvCxnSpPr>
        <p:spPr>
          <a:xfrm>
            <a:off x="3164031" y="5228496"/>
            <a:ext cx="676967" cy="645969"/>
          </a:xfrm>
          <a:prstGeom prst="line">
            <a:avLst/>
          </a:prstGeom>
        </p:spPr>
        <p:style>
          <a:lnRef idx="1">
            <a:schemeClr val="accent2"/>
          </a:lnRef>
          <a:fillRef idx="0">
            <a:schemeClr val="accent2"/>
          </a:fillRef>
          <a:effectRef idx="0">
            <a:schemeClr val="accent2"/>
          </a:effectRef>
          <a:fontRef idx="minor">
            <a:schemeClr val="tx1"/>
          </a:fontRef>
        </p:style>
      </p:cxnSp>
      <p:sp>
        <p:nvSpPr>
          <p:cNvPr id="15" name="object 5">
            <a:extLst>
              <a:ext uri="{FF2B5EF4-FFF2-40B4-BE49-F238E27FC236}">
                <a16:creationId xmlns:a16="http://schemas.microsoft.com/office/drawing/2014/main" id="{494C6EC0-6060-0161-90CF-7A62BBFA81D7}"/>
              </a:ext>
            </a:extLst>
          </p:cNvPr>
          <p:cNvSpPr txBox="1"/>
          <p:nvPr/>
        </p:nvSpPr>
        <p:spPr>
          <a:xfrm>
            <a:off x="8237562" y="0"/>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323011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4">
            <a:extLst>
              <a:ext uri="{FF2B5EF4-FFF2-40B4-BE49-F238E27FC236}">
                <a16:creationId xmlns:a16="http://schemas.microsoft.com/office/drawing/2014/main" id="{C930497E-B28D-CAD3-A6DD-A7BC4430D07E}"/>
              </a:ext>
            </a:extLst>
          </p:cNvPr>
          <p:cNvSpPr/>
          <p:nvPr/>
        </p:nvSpPr>
        <p:spPr>
          <a:xfrm>
            <a:off x="568230" y="347638"/>
            <a:ext cx="11623343" cy="864855"/>
          </a:xfrm>
          <a:custGeom>
            <a:avLst/>
            <a:gdLst/>
            <a:ahLst/>
            <a:cxnLst/>
            <a:rect l="l" t="t" r="r" b="b"/>
            <a:pathLst>
              <a:path w="9633585" h="1426209">
                <a:moveTo>
                  <a:pt x="9633214" y="0"/>
                </a:moveTo>
                <a:lnTo>
                  <a:pt x="0" y="0"/>
                </a:lnTo>
                <a:lnTo>
                  <a:pt x="0" y="1425673"/>
                </a:lnTo>
                <a:lnTo>
                  <a:pt x="9633214" y="1425673"/>
                </a:lnTo>
                <a:lnTo>
                  <a:pt x="9633214"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21" name="object 16">
            <a:extLst>
              <a:ext uri="{FF2B5EF4-FFF2-40B4-BE49-F238E27FC236}">
                <a16:creationId xmlns:a16="http://schemas.microsoft.com/office/drawing/2014/main" id="{091A1CC0-C319-384C-98CC-F1A78F5F37F9}"/>
              </a:ext>
            </a:extLst>
          </p:cNvPr>
          <p:cNvSpPr/>
          <p:nvPr/>
        </p:nvSpPr>
        <p:spPr>
          <a:xfrm>
            <a:off x="128655" y="347638"/>
            <a:ext cx="879150" cy="864855"/>
          </a:xfrm>
          <a:custGeom>
            <a:avLst/>
            <a:gdLst/>
            <a:ahLst/>
            <a:cxnLst/>
            <a:rect l="l" t="t" r="r" b="b"/>
            <a:pathLst>
              <a:path w="1426209" h="1426209">
                <a:moveTo>
                  <a:pt x="712826" y="0"/>
                </a:moveTo>
                <a:lnTo>
                  <a:pt x="664021" y="1644"/>
                </a:lnTo>
                <a:lnTo>
                  <a:pt x="616099" y="6507"/>
                </a:lnTo>
                <a:lnTo>
                  <a:pt x="569166" y="14482"/>
                </a:lnTo>
                <a:lnTo>
                  <a:pt x="523328" y="25463"/>
                </a:lnTo>
                <a:lnTo>
                  <a:pt x="478691" y="39344"/>
                </a:lnTo>
                <a:lnTo>
                  <a:pt x="435361" y="56018"/>
                </a:lnTo>
                <a:lnTo>
                  <a:pt x="393445" y="75380"/>
                </a:lnTo>
                <a:lnTo>
                  <a:pt x="353048" y="97324"/>
                </a:lnTo>
                <a:lnTo>
                  <a:pt x="314277" y="121742"/>
                </a:lnTo>
                <a:lnTo>
                  <a:pt x="277238" y="148529"/>
                </a:lnTo>
                <a:lnTo>
                  <a:pt x="242038" y="177580"/>
                </a:lnTo>
                <a:lnTo>
                  <a:pt x="208781" y="208786"/>
                </a:lnTo>
                <a:lnTo>
                  <a:pt x="177575" y="242044"/>
                </a:lnTo>
                <a:lnTo>
                  <a:pt x="148525"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5" y="1148428"/>
                </a:lnTo>
                <a:lnTo>
                  <a:pt x="177575" y="1183629"/>
                </a:lnTo>
                <a:lnTo>
                  <a:pt x="208781" y="1216887"/>
                </a:lnTo>
                <a:lnTo>
                  <a:pt x="242038" y="1248093"/>
                </a:lnTo>
                <a:lnTo>
                  <a:pt x="277238" y="1277143"/>
                </a:lnTo>
                <a:lnTo>
                  <a:pt x="314277" y="1303931"/>
                </a:lnTo>
                <a:lnTo>
                  <a:pt x="353048" y="1328349"/>
                </a:lnTo>
                <a:lnTo>
                  <a:pt x="393445" y="1350292"/>
                </a:lnTo>
                <a:lnTo>
                  <a:pt x="435361" y="1369654"/>
                </a:lnTo>
                <a:lnTo>
                  <a:pt x="478691" y="1386329"/>
                </a:lnTo>
                <a:lnTo>
                  <a:pt x="523328" y="1400210"/>
                </a:lnTo>
                <a:lnTo>
                  <a:pt x="569166" y="1411191"/>
                </a:lnTo>
                <a:lnTo>
                  <a:pt x="616099" y="1419166"/>
                </a:lnTo>
                <a:lnTo>
                  <a:pt x="664021" y="1424029"/>
                </a:lnTo>
                <a:lnTo>
                  <a:pt x="712826" y="1425673"/>
                </a:lnTo>
                <a:lnTo>
                  <a:pt x="761632" y="1424029"/>
                </a:lnTo>
                <a:lnTo>
                  <a:pt x="809555" y="1419166"/>
                </a:lnTo>
                <a:lnTo>
                  <a:pt x="856489" y="1411191"/>
                </a:lnTo>
                <a:lnTo>
                  <a:pt x="902328" y="1400210"/>
                </a:lnTo>
                <a:lnTo>
                  <a:pt x="946966" y="1386329"/>
                </a:lnTo>
                <a:lnTo>
                  <a:pt x="990297" y="1369654"/>
                </a:lnTo>
                <a:lnTo>
                  <a:pt x="1032214" y="1350292"/>
                </a:lnTo>
                <a:lnTo>
                  <a:pt x="1072611" y="1328349"/>
                </a:lnTo>
                <a:lnTo>
                  <a:pt x="1111382" y="1303931"/>
                </a:lnTo>
                <a:lnTo>
                  <a:pt x="1148422" y="1277143"/>
                </a:lnTo>
                <a:lnTo>
                  <a:pt x="1183623" y="1248093"/>
                </a:lnTo>
                <a:lnTo>
                  <a:pt x="1216880" y="1216887"/>
                </a:lnTo>
                <a:lnTo>
                  <a:pt x="1248086" y="1183629"/>
                </a:lnTo>
                <a:lnTo>
                  <a:pt x="1277136" y="1148428"/>
                </a:lnTo>
                <a:lnTo>
                  <a:pt x="1303923" y="1111388"/>
                </a:lnTo>
                <a:lnTo>
                  <a:pt x="1328341" y="1072617"/>
                </a:lnTo>
                <a:lnTo>
                  <a:pt x="1350284" y="1032220"/>
                </a:lnTo>
                <a:lnTo>
                  <a:pt x="1369645"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5" y="435370"/>
                </a:lnTo>
                <a:lnTo>
                  <a:pt x="1350284" y="393453"/>
                </a:lnTo>
                <a:lnTo>
                  <a:pt x="1328341" y="353056"/>
                </a:lnTo>
                <a:lnTo>
                  <a:pt x="1303923" y="314285"/>
                </a:lnTo>
                <a:lnTo>
                  <a:pt x="1277136" y="277245"/>
                </a:lnTo>
                <a:lnTo>
                  <a:pt x="1248086" y="242044"/>
                </a:lnTo>
                <a:lnTo>
                  <a:pt x="1216880" y="208786"/>
                </a:lnTo>
                <a:lnTo>
                  <a:pt x="1183623" y="177580"/>
                </a:lnTo>
                <a:lnTo>
                  <a:pt x="1148422" y="148529"/>
                </a:lnTo>
                <a:lnTo>
                  <a:pt x="1111382" y="121742"/>
                </a:lnTo>
                <a:lnTo>
                  <a:pt x="1072611" y="97324"/>
                </a:lnTo>
                <a:lnTo>
                  <a:pt x="1032214" y="75380"/>
                </a:lnTo>
                <a:lnTo>
                  <a:pt x="990297" y="56018"/>
                </a:lnTo>
                <a:lnTo>
                  <a:pt x="946966" y="39344"/>
                </a:lnTo>
                <a:lnTo>
                  <a:pt x="902328" y="25463"/>
                </a:lnTo>
                <a:lnTo>
                  <a:pt x="856489" y="14482"/>
                </a:lnTo>
                <a:lnTo>
                  <a:pt x="809555" y="6507"/>
                </a:lnTo>
                <a:lnTo>
                  <a:pt x="761632" y="1644"/>
                </a:lnTo>
                <a:lnTo>
                  <a:pt x="712826"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6DDB7B7E-7047-DACA-ED30-2775158D5007}"/>
              </a:ext>
            </a:extLst>
          </p:cNvPr>
          <p:cNvSpPr txBox="1"/>
          <p:nvPr/>
        </p:nvSpPr>
        <p:spPr>
          <a:xfrm>
            <a:off x="1230234" y="427017"/>
            <a:ext cx="10472914" cy="618861"/>
          </a:xfrm>
          <a:prstGeom prst="rect">
            <a:avLst/>
          </a:prstGeom>
        </p:spPr>
        <p:txBody>
          <a:bodyPr vert="horz" wrap="square" lIns="0" tIns="21564" rIns="0" bIns="0" rtlCol="0">
            <a:spAutoFit/>
          </a:bodyPr>
          <a:lstStyle/>
          <a:p>
            <a:pPr defTabSz="554492"/>
            <a:r>
              <a:rPr lang="es-ES" sz="1940" b="1" kern="0" dirty="0">
                <a:solidFill>
                  <a:prstClr val="white"/>
                </a:solidFill>
                <a:latin typeface="Rooney Pro"/>
              </a:rPr>
              <a:t>La tercera palanca supone generar modelos transparentes y abiertos, con un alto peso de datos en castellano y lenguas cooficiales, que constituyan una infraestructura pública de IA: el modelo ALIA</a:t>
            </a: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pic>
        <p:nvPicPr>
          <p:cNvPr id="25" name="Imagen 24">
            <a:extLst>
              <a:ext uri="{FF2B5EF4-FFF2-40B4-BE49-F238E27FC236}">
                <a16:creationId xmlns:a16="http://schemas.microsoft.com/office/drawing/2014/main" id="{FBFF0C95-CFA1-0BB9-4A5B-5CB04F2D51D2}"/>
              </a:ext>
            </a:extLst>
          </p:cNvPr>
          <p:cNvPicPr>
            <a:picLocks noChangeAspect="1"/>
          </p:cNvPicPr>
          <p:nvPr/>
        </p:nvPicPr>
        <p:blipFill>
          <a:blip r:embed="rId3"/>
          <a:stretch>
            <a:fillRect/>
          </a:stretch>
        </p:blipFill>
        <p:spPr>
          <a:xfrm>
            <a:off x="7528438" y="1373838"/>
            <a:ext cx="4614271" cy="2356595"/>
          </a:xfrm>
          <a:prstGeom prst="rect">
            <a:avLst/>
          </a:prstGeom>
        </p:spPr>
      </p:pic>
      <p:sp>
        <p:nvSpPr>
          <p:cNvPr id="28" name="CuadroTexto 27">
            <a:extLst>
              <a:ext uri="{FF2B5EF4-FFF2-40B4-BE49-F238E27FC236}">
                <a16:creationId xmlns:a16="http://schemas.microsoft.com/office/drawing/2014/main" id="{E70677F6-97AD-A449-BDFE-0EA25292550E}"/>
              </a:ext>
            </a:extLst>
          </p:cNvPr>
          <p:cNvSpPr txBox="1"/>
          <p:nvPr/>
        </p:nvSpPr>
        <p:spPr>
          <a:xfrm>
            <a:off x="144556" y="1320850"/>
            <a:ext cx="5012340"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a:t>Desarrollo de corpus de elevada calidad </a:t>
            </a:r>
          </a:p>
        </p:txBody>
      </p:sp>
      <p:sp>
        <p:nvSpPr>
          <p:cNvPr id="29" name="CuadroTexto 28">
            <a:extLst>
              <a:ext uri="{FF2B5EF4-FFF2-40B4-BE49-F238E27FC236}">
                <a16:creationId xmlns:a16="http://schemas.microsoft.com/office/drawing/2014/main" id="{8D2DA36C-2FCC-0E2D-40D2-AA29D740E007}"/>
              </a:ext>
            </a:extLst>
          </p:cNvPr>
          <p:cNvSpPr txBox="1"/>
          <p:nvPr/>
        </p:nvSpPr>
        <p:spPr>
          <a:xfrm>
            <a:off x="245927" y="1594816"/>
            <a:ext cx="7181139" cy="1178584"/>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Se van a identificar fuentes de interés en base a dos criterios: </a:t>
            </a:r>
          </a:p>
          <a:p>
            <a:pPr marL="7701" marR="3081" indent="0" defTabSz="554492">
              <a:spcBef>
                <a:spcPts val="136"/>
              </a:spcBef>
              <a:buNone/>
            </a:pPr>
            <a:r>
              <a:rPr lang="es-ES" sz="1698" kern="0" dirty="0">
                <a:solidFill>
                  <a:sysClr val="windowText" lastClr="000000"/>
                </a:solidFill>
              </a:rPr>
              <a:t>	 - tamaño de los datos (mínimo 4 millones de millones de palabras)</a:t>
            </a:r>
          </a:p>
          <a:p>
            <a:pPr marL="7701" marR="3081" indent="0" defTabSz="554492">
              <a:spcBef>
                <a:spcPts val="136"/>
              </a:spcBef>
              <a:buNone/>
            </a:pPr>
            <a:r>
              <a:rPr lang="es-ES" sz="1698" kern="0" dirty="0">
                <a:solidFill>
                  <a:sysClr val="windowText" lastClr="000000"/>
                </a:solidFill>
              </a:rPr>
              <a:t>	- posibilidad de utilizarlos (licencias de uso). </a:t>
            </a:r>
          </a:p>
        </p:txBody>
      </p:sp>
      <p:sp>
        <p:nvSpPr>
          <p:cNvPr id="30" name="CuadroTexto 29">
            <a:extLst>
              <a:ext uri="{FF2B5EF4-FFF2-40B4-BE49-F238E27FC236}">
                <a16:creationId xmlns:a16="http://schemas.microsoft.com/office/drawing/2014/main" id="{7084244C-D50F-C731-D489-594CE4FB036D}"/>
              </a:ext>
            </a:extLst>
          </p:cNvPr>
          <p:cNvSpPr txBox="1"/>
          <p:nvPr/>
        </p:nvSpPr>
        <p:spPr>
          <a:xfrm>
            <a:off x="205386" y="3052568"/>
            <a:ext cx="7543327"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dirty="0"/>
              <a:t>Desarrollo de modelos fundacionales en castellano y lenguas cooficiales</a:t>
            </a:r>
          </a:p>
        </p:txBody>
      </p:sp>
      <p:sp>
        <p:nvSpPr>
          <p:cNvPr id="32" name="CuadroTexto 31">
            <a:extLst>
              <a:ext uri="{FF2B5EF4-FFF2-40B4-BE49-F238E27FC236}">
                <a16:creationId xmlns:a16="http://schemas.microsoft.com/office/drawing/2014/main" id="{EFD87308-DE69-32B3-44F1-6E27A70DE1EE}"/>
              </a:ext>
            </a:extLst>
          </p:cNvPr>
          <p:cNvSpPr txBox="1"/>
          <p:nvPr/>
        </p:nvSpPr>
        <p:spPr>
          <a:xfrm>
            <a:off x="248883" y="3963891"/>
            <a:ext cx="7624409" cy="1949693"/>
          </a:xfrm>
          <a:prstGeom prst="rect">
            <a:avLst/>
          </a:prstGeom>
        </p:spPr>
        <p:txBody>
          <a:bodyPr vert="horz" wrap="square" lIns="0" tIns="17328" rIns="0" bIns="0" rtlCol="0" anchor="t">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Se aumentará sustancialmente el peso del castellano y las lenguas cooficiales =&gt; porcentaje habitual de entrenamiento en castellano en grandes modelos no llega al </a:t>
            </a:r>
            <a:r>
              <a:rPr lang="es-ES" sz="1698" kern="0">
                <a:solidFill>
                  <a:sysClr val="windowText" lastClr="000000"/>
                </a:solidFill>
              </a:rPr>
              <a:t>5% y en este caso se superará el 20% </a:t>
            </a:r>
          </a:p>
          <a:p>
            <a:pPr marL="284947" marR="3081" indent="-277246" defTabSz="554492">
              <a:spcBef>
                <a:spcPts val="136"/>
              </a:spcBef>
            </a:pPr>
            <a:r>
              <a:rPr lang="es-ES" sz="1698" kern="0" dirty="0">
                <a:solidFill>
                  <a:sysClr val="windowText" lastClr="000000"/>
                </a:solidFill>
              </a:rPr>
              <a:t>Serán transparentes, abiertos y trazables, respetuosos con la PI, certificados por la AESIA.</a:t>
            </a:r>
          </a:p>
        </p:txBody>
      </p:sp>
      <p:sp>
        <p:nvSpPr>
          <p:cNvPr id="37" name="CuadroTexto 36">
            <a:extLst>
              <a:ext uri="{FF2B5EF4-FFF2-40B4-BE49-F238E27FC236}">
                <a16:creationId xmlns:a16="http://schemas.microsoft.com/office/drawing/2014/main" id="{76A21128-54A3-773F-C210-635EBDA7EC47}"/>
              </a:ext>
            </a:extLst>
          </p:cNvPr>
          <p:cNvSpPr txBox="1"/>
          <p:nvPr/>
        </p:nvSpPr>
        <p:spPr>
          <a:xfrm>
            <a:off x="8129141" y="4186405"/>
            <a:ext cx="3690116" cy="1962517"/>
          </a:xfrm>
          <a:prstGeom prst="rect">
            <a:avLst/>
          </a:prstGeom>
          <a:solidFill>
            <a:schemeClr val="accent2">
              <a:lumMod val="20000"/>
              <a:lumOff val="80000"/>
            </a:schemeClr>
          </a:solidFill>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7701" marR="3081" indent="0" algn="ctr" defTabSz="554492">
              <a:spcBef>
                <a:spcPts val="136"/>
              </a:spcBef>
              <a:buNone/>
            </a:pPr>
            <a:endParaRPr lang="es-ES" sz="1698" kern="0" dirty="0">
              <a:solidFill>
                <a:sysClr val="windowText" lastClr="000000"/>
              </a:solidFill>
            </a:endParaRPr>
          </a:p>
          <a:p>
            <a:pPr marL="7701" marR="3081" indent="0" algn="ctr" defTabSz="554492">
              <a:spcBef>
                <a:spcPts val="136"/>
              </a:spcBef>
              <a:buNone/>
            </a:pPr>
            <a:r>
              <a:rPr lang="es-ES" sz="1698" kern="0" dirty="0">
                <a:solidFill>
                  <a:sysClr val="windowText" lastClr="000000"/>
                </a:solidFill>
              </a:rPr>
              <a:t>Todo ello evita sesgos y mejora la calidad de sus aplicaciones, frente a los modelos existentes ahora en el mercado. </a:t>
            </a:r>
          </a:p>
          <a:p>
            <a:pPr marL="7701" marR="3081" indent="0" algn="ctr" defTabSz="554492">
              <a:spcBef>
                <a:spcPts val="136"/>
              </a:spcBef>
              <a:buNone/>
            </a:pPr>
            <a:endParaRPr lang="es-ES" sz="1698" kern="0" dirty="0">
              <a:solidFill>
                <a:sysClr val="windowText" lastClr="000000"/>
              </a:solidFill>
            </a:endParaRPr>
          </a:p>
        </p:txBody>
      </p:sp>
      <p:sp>
        <p:nvSpPr>
          <p:cNvPr id="2" name="Marcador de número de diapositiva 1">
            <a:extLst>
              <a:ext uri="{FF2B5EF4-FFF2-40B4-BE49-F238E27FC236}">
                <a16:creationId xmlns:a16="http://schemas.microsoft.com/office/drawing/2014/main" id="{5DC0B979-E3A1-1607-C5B3-1E257641601B}"/>
              </a:ext>
            </a:extLst>
          </p:cNvPr>
          <p:cNvSpPr>
            <a:spLocks noGrp="1"/>
          </p:cNvSpPr>
          <p:nvPr>
            <p:ph type="sldNum" sz="quarter" idx="7"/>
          </p:nvPr>
        </p:nvSpPr>
        <p:spPr>
          <a:xfrm>
            <a:off x="9284470" y="6338913"/>
            <a:ext cx="2803963" cy="168059"/>
          </a:xfrm>
        </p:spPr>
        <p:txBody>
          <a:bodyPr/>
          <a:lstStyle/>
          <a:p>
            <a:pPr defTabSz="554492"/>
            <a:fld id="{B6F15528-21DE-4FAA-801E-634DDDAF4B2B}" type="slidenum">
              <a:rPr lang="es-ES" sz="1092" kern="0">
                <a:solidFill>
                  <a:prstClr val="black">
                    <a:tint val="75000"/>
                  </a:prstClr>
                </a:solidFill>
              </a:rPr>
              <a:pPr defTabSz="554492"/>
              <a:t>5</a:t>
            </a:fld>
            <a:endParaRPr lang="es-ES" sz="1092" kern="0">
              <a:solidFill>
                <a:prstClr val="black">
                  <a:tint val="75000"/>
                </a:prstClr>
              </a:solidFill>
            </a:endParaRPr>
          </a:p>
        </p:txBody>
      </p:sp>
      <p:sp>
        <p:nvSpPr>
          <p:cNvPr id="3" name="object 17">
            <a:extLst>
              <a:ext uri="{FF2B5EF4-FFF2-40B4-BE49-F238E27FC236}">
                <a16:creationId xmlns:a16="http://schemas.microsoft.com/office/drawing/2014/main" id="{B305621D-7EE1-F16F-18EF-EE28EC2EDD30}"/>
              </a:ext>
            </a:extLst>
          </p:cNvPr>
          <p:cNvSpPr txBox="1"/>
          <p:nvPr/>
        </p:nvSpPr>
        <p:spPr>
          <a:xfrm>
            <a:off x="144557" y="554212"/>
            <a:ext cx="847346" cy="830698"/>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a:t>
            </a:r>
            <a:r>
              <a:rPr lang="es-ES" sz="1698" b="1" kern="0" spc="-15">
                <a:solidFill>
                  <a:prstClr val="white"/>
                </a:solidFill>
                <a:latin typeface="Frutiger"/>
                <a:cs typeface="Frutiger"/>
              </a:rPr>
              <a:t>1</a:t>
            </a: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3</a:t>
            </a:r>
            <a:endParaRPr lang="es-ES" sz="1213" kern="0" spc="-15">
              <a:solidFill>
                <a:prstClr val="white"/>
              </a:solidFill>
              <a:latin typeface="Frutiger"/>
            </a:endParaRPr>
          </a:p>
          <a:p>
            <a:pPr marL="7701" algn="ctr" defTabSz="554492">
              <a:spcBef>
                <a:spcPts val="64"/>
              </a:spcBef>
            </a:pPr>
            <a:endParaRPr lang="es-ES" sz="1213" kern="0" spc="-15">
              <a:solidFill>
                <a:prstClr val="white"/>
              </a:solidFill>
              <a:latin typeface="Frutiger"/>
            </a:endParaRPr>
          </a:p>
        </p:txBody>
      </p:sp>
      <p:cxnSp>
        <p:nvCxnSpPr>
          <p:cNvPr id="4" name="Conector recto 3">
            <a:extLst>
              <a:ext uri="{FF2B5EF4-FFF2-40B4-BE49-F238E27FC236}">
                <a16:creationId xmlns:a16="http://schemas.microsoft.com/office/drawing/2014/main" id="{8E10FCC3-7245-B1B2-AE21-0318FED7D915}"/>
              </a:ext>
            </a:extLst>
          </p:cNvPr>
          <p:cNvCxnSpPr>
            <a:cxnSpLocks/>
          </p:cNvCxnSpPr>
          <p:nvPr/>
        </p:nvCxnSpPr>
        <p:spPr>
          <a:xfrm>
            <a:off x="128655" y="83074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bject 5">
            <a:extLst>
              <a:ext uri="{FF2B5EF4-FFF2-40B4-BE49-F238E27FC236}">
                <a16:creationId xmlns:a16="http://schemas.microsoft.com/office/drawing/2014/main" id="{A2B0D010-4888-27DD-1276-6CC3A327870D}"/>
              </a:ext>
            </a:extLst>
          </p:cNvPr>
          <p:cNvSpPr txBox="1"/>
          <p:nvPr/>
        </p:nvSpPr>
        <p:spPr>
          <a:xfrm>
            <a:off x="8227987" y="19681"/>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175715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4">
            <a:extLst>
              <a:ext uri="{FF2B5EF4-FFF2-40B4-BE49-F238E27FC236}">
                <a16:creationId xmlns:a16="http://schemas.microsoft.com/office/drawing/2014/main" id="{C930497E-B28D-CAD3-A6DD-A7BC4430D07E}"/>
              </a:ext>
            </a:extLst>
          </p:cNvPr>
          <p:cNvSpPr/>
          <p:nvPr/>
        </p:nvSpPr>
        <p:spPr>
          <a:xfrm>
            <a:off x="568230" y="347638"/>
            <a:ext cx="11623343" cy="864855"/>
          </a:xfrm>
          <a:custGeom>
            <a:avLst/>
            <a:gdLst/>
            <a:ahLst/>
            <a:cxnLst/>
            <a:rect l="l" t="t" r="r" b="b"/>
            <a:pathLst>
              <a:path w="9633585" h="1426209">
                <a:moveTo>
                  <a:pt x="9633214" y="0"/>
                </a:moveTo>
                <a:lnTo>
                  <a:pt x="0" y="0"/>
                </a:lnTo>
                <a:lnTo>
                  <a:pt x="0" y="1425673"/>
                </a:lnTo>
                <a:lnTo>
                  <a:pt x="9633214" y="1425673"/>
                </a:lnTo>
                <a:lnTo>
                  <a:pt x="9633214"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21" name="object 16">
            <a:extLst>
              <a:ext uri="{FF2B5EF4-FFF2-40B4-BE49-F238E27FC236}">
                <a16:creationId xmlns:a16="http://schemas.microsoft.com/office/drawing/2014/main" id="{091A1CC0-C319-384C-98CC-F1A78F5F37F9}"/>
              </a:ext>
            </a:extLst>
          </p:cNvPr>
          <p:cNvSpPr/>
          <p:nvPr/>
        </p:nvSpPr>
        <p:spPr>
          <a:xfrm>
            <a:off x="128655" y="347638"/>
            <a:ext cx="879150" cy="864855"/>
          </a:xfrm>
          <a:custGeom>
            <a:avLst/>
            <a:gdLst/>
            <a:ahLst/>
            <a:cxnLst/>
            <a:rect l="l" t="t" r="r" b="b"/>
            <a:pathLst>
              <a:path w="1426209" h="1426209">
                <a:moveTo>
                  <a:pt x="712826" y="0"/>
                </a:moveTo>
                <a:lnTo>
                  <a:pt x="664021" y="1644"/>
                </a:lnTo>
                <a:lnTo>
                  <a:pt x="616099" y="6507"/>
                </a:lnTo>
                <a:lnTo>
                  <a:pt x="569166" y="14482"/>
                </a:lnTo>
                <a:lnTo>
                  <a:pt x="523328" y="25463"/>
                </a:lnTo>
                <a:lnTo>
                  <a:pt x="478691" y="39344"/>
                </a:lnTo>
                <a:lnTo>
                  <a:pt x="435361" y="56018"/>
                </a:lnTo>
                <a:lnTo>
                  <a:pt x="393445" y="75380"/>
                </a:lnTo>
                <a:lnTo>
                  <a:pt x="353048" y="97324"/>
                </a:lnTo>
                <a:lnTo>
                  <a:pt x="314277" y="121742"/>
                </a:lnTo>
                <a:lnTo>
                  <a:pt x="277238" y="148529"/>
                </a:lnTo>
                <a:lnTo>
                  <a:pt x="242038" y="177580"/>
                </a:lnTo>
                <a:lnTo>
                  <a:pt x="208781" y="208786"/>
                </a:lnTo>
                <a:lnTo>
                  <a:pt x="177575" y="242044"/>
                </a:lnTo>
                <a:lnTo>
                  <a:pt x="148525"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5" y="1148428"/>
                </a:lnTo>
                <a:lnTo>
                  <a:pt x="177575" y="1183629"/>
                </a:lnTo>
                <a:lnTo>
                  <a:pt x="208781" y="1216887"/>
                </a:lnTo>
                <a:lnTo>
                  <a:pt x="242038" y="1248093"/>
                </a:lnTo>
                <a:lnTo>
                  <a:pt x="277238" y="1277143"/>
                </a:lnTo>
                <a:lnTo>
                  <a:pt x="314277" y="1303931"/>
                </a:lnTo>
                <a:lnTo>
                  <a:pt x="353048" y="1328349"/>
                </a:lnTo>
                <a:lnTo>
                  <a:pt x="393445" y="1350292"/>
                </a:lnTo>
                <a:lnTo>
                  <a:pt x="435361" y="1369654"/>
                </a:lnTo>
                <a:lnTo>
                  <a:pt x="478691" y="1386329"/>
                </a:lnTo>
                <a:lnTo>
                  <a:pt x="523328" y="1400210"/>
                </a:lnTo>
                <a:lnTo>
                  <a:pt x="569166" y="1411191"/>
                </a:lnTo>
                <a:lnTo>
                  <a:pt x="616099" y="1419166"/>
                </a:lnTo>
                <a:lnTo>
                  <a:pt x="664021" y="1424029"/>
                </a:lnTo>
                <a:lnTo>
                  <a:pt x="712826" y="1425673"/>
                </a:lnTo>
                <a:lnTo>
                  <a:pt x="761632" y="1424029"/>
                </a:lnTo>
                <a:lnTo>
                  <a:pt x="809555" y="1419166"/>
                </a:lnTo>
                <a:lnTo>
                  <a:pt x="856489" y="1411191"/>
                </a:lnTo>
                <a:lnTo>
                  <a:pt x="902328" y="1400210"/>
                </a:lnTo>
                <a:lnTo>
                  <a:pt x="946966" y="1386329"/>
                </a:lnTo>
                <a:lnTo>
                  <a:pt x="990297" y="1369654"/>
                </a:lnTo>
                <a:lnTo>
                  <a:pt x="1032214" y="1350292"/>
                </a:lnTo>
                <a:lnTo>
                  <a:pt x="1072611" y="1328349"/>
                </a:lnTo>
                <a:lnTo>
                  <a:pt x="1111382" y="1303931"/>
                </a:lnTo>
                <a:lnTo>
                  <a:pt x="1148422" y="1277143"/>
                </a:lnTo>
                <a:lnTo>
                  <a:pt x="1183623" y="1248093"/>
                </a:lnTo>
                <a:lnTo>
                  <a:pt x="1216880" y="1216887"/>
                </a:lnTo>
                <a:lnTo>
                  <a:pt x="1248086" y="1183629"/>
                </a:lnTo>
                <a:lnTo>
                  <a:pt x="1277136" y="1148428"/>
                </a:lnTo>
                <a:lnTo>
                  <a:pt x="1303923" y="1111388"/>
                </a:lnTo>
                <a:lnTo>
                  <a:pt x="1328341" y="1072617"/>
                </a:lnTo>
                <a:lnTo>
                  <a:pt x="1350284" y="1032220"/>
                </a:lnTo>
                <a:lnTo>
                  <a:pt x="1369645"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5" y="435370"/>
                </a:lnTo>
                <a:lnTo>
                  <a:pt x="1350284" y="393453"/>
                </a:lnTo>
                <a:lnTo>
                  <a:pt x="1328341" y="353056"/>
                </a:lnTo>
                <a:lnTo>
                  <a:pt x="1303923" y="314285"/>
                </a:lnTo>
                <a:lnTo>
                  <a:pt x="1277136" y="277245"/>
                </a:lnTo>
                <a:lnTo>
                  <a:pt x="1248086" y="242044"/>
                </a:lnTo>
                <a:lnTo>
                  <a:pt x="1216880" y="208786"/>
                </a:lnTo>
                <a:lnTo>
                  <a:pt x="1183623" y="177580"/>
                </a:lnTo>
                <a:lnTo>
                  <a:pt x="1148422" y="148529"/>
                </a:lnTo>
                <a:lnTo>
                  <a:pt x="1111382" y="121742"/>
                </a:lnTo>
                <a:lnTo>
                  <a:pt x="1072611" y="97324"/>
                </a:lnTo>
                <a:lnTo>
                  <a:pt x="1032214" y="75380"/>
                </a:lnTo>
                <a:lnTo>
                  <a:pt x="990297" y="56018"/>
                </a:lnTo>
                <a:lnTo>
                  <a:pt x="946966" y="39344"/>
                </a:lnTo>
                <a:lnTo>
                  <a:pt x="902328" y="25463"/>
                </a:lnTo>
                <a:lnTo>
                  <a:pt x="856489" y="14482"/>
                </a:lnTo>
                <a:lnTo>
                  <a:pt x="809555" y="6507"/>
                </a:lnTo>
                <a:lnTo>
                  <a:pt x="761632" y="1644"/>
                </a:lnTo>
                <a:lnTo>
                  <a:pt x="712826"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6DDB7B7E-7047-DACA-ED30-2775158D5007}"/>
              </a:ext>
            </a:extLst>
          </p:cNvPr>
          <p:cNvSpPr txBox="1"/>
          <p:nvPr/>
        </p:nvSpPr>
        <p:spPr>
          <a:xfrm>
            <a:off x="1230234" y="407561"/>
            <a:ext cx="9985843" cy="618861"/>
          </a:xfrm>
          <a:prstGeom prst="rect">
            <a:avLst/>
          </a:prstGeom>
        </p:spPr>
        <p:txBody>
          <a:bodyPr vert="horz" wrap="square" lIns="0" tIns="21564" rIns="0" bIns="0" rtlCol="0">
            <a:spAutoFit/>
          </a:bodyPr>
          <a:lstStyle/>
          <a:p>
            <a:pPr defTabSz="554492"/>
            <a:r>
              <a:rPr lang="es-ES" sz="1940" b="1" kern="0">
                <a:solidFill>
                  <a:prstClr val="white"/>
                </a:solidFill>
                <a:latin typeface="Rooney Pro"/>
              </a:rPr>
              <a:t>La tercera palanca supone generar modelos y datos que constituyan una infraestructura pública de IA: el modelo ALIA</a:t>
            </a: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sp>
        <p:nvSpPr>
          <p:cNvPr id="28" name="CuadroTexto 27">
            <a:extLst>
              <a:ext uri="{FF2B5EF4-FFF2-40B4-BE49-F238E27FC236}">
                <a16:creationId xmlns:a16="http://schemas.microsoft.com/office/drawing/2014/main" id="{E70677F6-97AD-A449-BDFE-0EA25292550E}"/>
              </a:ext>
            </a:extLst>
          </p:cNvPr>
          <p:cNvSpPr txBox="1"/>
          <p:nvPr/>
        </p:nvSpPr>
        <p:spPr>
          <a:xfrm>
            <a:off x="437258" y="1553455"/>
            <a:ext cx="10498093"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a:t>Generación de modelos especializados de lenguaje o de propósito específico</a:t>
            </a:r>
          </a:p>
        </p:txBody>
      </p:sp>
      <p:sp>
        <p:nvSpPr>
          <p:cNvPr id="29" name="CuadroTexto 28">
            <a:extLst>
              <a:ext uri="{FF2B5EF4-FFF2-40B4-BE49-F238E27FC236}">
                <a16:creationId xmlns:a16="http://schemas.microsoft.com/office/drawing/2014/main" id="{8D2DA36C-2FCC-0E2D-40D2-AA29D740E007}"/>
              </a:ext>
            </a:extLst>
          </p:cNvPr>
          <p:cNvSpPr txBox="1"/>
          <p:nvPr/>
        </p:nvSpPr>
        <p:spPr>
          <a:xfrm>
            <a:off x="579296" y="2005342"/>
            <a:ext cx="8629028" cy="1544903"/>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a:solidFill>
                  <a:sysClr val="windowText" lastClr="000000"/>
                </a:solidFill>
              </a:rPr>
              <a:t>Los modelos especializados estarán disponibles a finales de 2024 e impulsarán la modernización de las administraciones públicas, además de apoyar al sector privado mediante la producción de aplicaciones y herramientas lingüísticas, permitiendo nuevos modelos de negocio.</a:t>
            </a:r>
          </a:p>
        </p:txBody>
      </p:sp>
      <p:sp>
        <p:nvSpPr>
          <p:cNvPr id="32" name="CuadroTexto 31">
            <a:extLst>
              <a:ext uri="{FF2B5EF4-FFF2-40B4-BE49-F238E27FC236}">
                <a16:creationId xmlns:a16="http://schemas.microsoft.com/office/drawing/2014/main" id="{EFD87308-DE69-32B3-44F1-6E27A70DE1EE}"/>
              </a:ext>
            </a:extLst>
          </p:cNvPr>
          <p:cNvSpPr txBox="1"/>
          <p:nvPr/>
        </p:nvSpPr>
        <p:spPr>
          <a:xfrm>
            <a:off x="508244" y="4306947"/>
            <a:ext cx="7501496" cy="1152936"/>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Como parte de este proceso, se van a desarrollar sistemas de benchmarking y evaluación capaces de evaluar el rendimiento de los modelos y con posibilidad de compararlos entre sí. </a:t>
            </a:r>
          </a:p>
        </p:txBody>
      </p:sp>
      <p:sp>
        <p:nvSpPr>
          <p:cNvPr id="2" name="CuadroTexto 1">
            <a:extLst>
              <a:ext uri="{FF2B5EF4-FFF2-40B4-BE49-F238E27FC236}">
                <a16:creationId xmlns:a16="http://schemas.microsoft.com/office/drawing/2014/main" id="{1F4AFDB5-DD6A-B73A-C720-252D679360AF}"/>
              </a:ext>
            </a:extLst>
          </p:cNvPr>
          <p:cNvSpPr txBox="1"/>
          <p:nvPr/>
        </p:nvSpPr>
        <p:spPr>
          <a:xfrm>
            <a:off x="437258" y="3766163"/>
            <a:ext cx="10498093"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a:t>Infraestructura y procesos para evaluación de modelos de lenguaje</a:t>
            </a:r>
          </a:p>
        </p:txBody>
      </p:sp>
      <p:sp>
        <p:nvSpPr>
          <p:cNvPr id="3" name="Marcador de número de diapositiva 2">
            <a:extLst>
              <a:ext uri="{FF2B5EF4-FFF2-40B4-BE49-F238E27FC236}">
                <a16:creationId xmlns:a16="http://schemas.microsoft.com/office/drawing/2014/main" id="{5AC55B3D-E981-D2B6-3DA8-E8940946A3C3}"/>
              </a:ext>
            </a:extLst>
          </p:cNvPr>
          <p:cNvSpPr>
            <a:spLocks noGrp="1"/>
          </p:cNvSpPr>
          <p:nvPr>
            <p:ph type="sldNum" sz="quarter" idx="7"/>
          </p:nvPr>
        </p:nvSpPr>
        <p:spPr>
          <a:xfrm>
            <a:off x="9294516" y="6348205"/>
            <a:ext cx="2803963" cy="168059"/>
          </a:xfrm>
        </p:spPr>
        <p:txBody>
          <a:bodyPr/>
          <a:lstStyle/>
          <a:p>
            <a:pPr defTabSz="554492"/>
            <a:fld id="{B6F15528-21DE-4FAA-801E-634DDDAF4B2B}" type="slidenum">
              <a:rPr lang="es-ES" sz="1092" kern="0">
                <a:solidFill>
                  <a:prstClr val="black">
                    <a:tint val="75000"/>
                  </a:prstClr>
                </a:solidFill>
              </a:rPr>
              <a:pPr defTabSz="554492"/>
              <a:t>6</a:t>
            </a:fld>
            <a:endParaRPr lang="es-ES" sz="1092" kern="0">
              <a:solidFill>
                <a:prstClr val="black">
                  <a:tint val="75000"/>
                </a:prstClr>
              </a:solidFill>
            </a:endParaRPr>
          </a:p>
        </p:txBody>
      </p:sp>
      <p:sp>
        <p:nvSpPr>
          <p:cNvPr id="4" name="object 17">
            <a:extLst>
              <a:ext uri="{FF2B5EF4-FFF2-40B4-BE49-F238E27FC236}">
                <a16:creationId xmlns:a16="http://schemas.microsoft.com/office/drawing/2014/main" id="{FD52F3E9-C428-FB3E-A021-84AA14B5EE42}"/>
              </a:ext>
            </a:extLst>
          </p:cNvPr>
          <p:cNvSpPr txBox="1"/>
          <p:nvPr/>
        </p:nvSpPr>
        <p:spPr>
          <a:xfrm>
            <a:off x="144557" y="554212"/>
            <a:ext cx="847346" cy="830698"/>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a:t>
            </a:r>
            <a:r>
              <a:rPr lang="es-ES" sz="1698" b="1" kern="0" spc="-15">
                <a:solidFill>
                  <a:prstClr val="white"/>
                </a:solidFill>
                <a:latin typeface="Frutiger"/>
                <a:cs typeface="Frutiger"/>
              </a:rPr>
              <a:t>1</a:t>
            </a: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3</a:t>
            </a:r>
            <a:endParaRPr lang="es-ES" sz="1213" kern="0" spc="-15">
              <a:solidFill>
                <a:prstClr val="white"/>
              </a:solidFill>
              <a:latin typeface="Frutiger"/>
            </a:endParaRPr>
          </a:p>
          <a:p>
            <a:pPr marL="7701" algn="ctr" defTabSz="554492">
              <a:spcBef>
                <a:spcPts val="64"/>
              </a:spcBef>
            </a:pPr>
            <a:endParaRPr lang="es-ES" sz="1213" kern="0" spc="-15">
              <a:solidFill>
                <a:prstClr val="white"/>
              </a:solidFill>
              <a:latin typeface="Frutiger"/>
            </a:endParaRPr>
          </a:p>
        </p:txBody>
      </p:sp>
      <p:cxnSp>
        <p:nvCxnSpPr>
          <p:cNvPr id="6" name="Conector recto 5">
            <a:extLst>
              <a:ext uri="{FF2B5EF4-FFF2-40B4-BE49-F238E27FC236}">
                <a16:creationId xmlns:a16="http://schemas.microsoft.com/office/drawing/2014/main" id="{619A8D3A-4F05-166F-A15D-9303EB915287}"/>
              </a:ext>
            </a:extLst>
          </p:cNvPr>
          <p:cNvCxnSpPr>
            <a:cxnSpLocks/>
          </p:cNvCxnSpPr>
          <p:nvPr/>
        </p:nvCxnSpPr>
        <p:spPr>
          <a:xfrm>
            <a:off x="128655" y="83074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4737">
            <a:extLst>
              <a:ext uri="{FF2B5EF4-FFF2-40B4-BE49-F238E27FC236}">
                <a16:creationId xmlns:a16="http://schemas.microsoft.com/office/drawing/2014/main" id="{0037FAF9-B059-DEA3-7B1B-7C28BB9258A0}"/>
              </a:ext>
            </a:extLst>
          </p:cNvPr>
          <p:cNvGrpSpPr/>
          <p:nvPr/>
        </p:nvGrpSpPr>
        <p:grpSpPr>
          <a:xfrm>
            <a:off x="8127877" y="1206080"/>
            <a:ext cx="4041523" cy="4828200"/>
            <a:chOff x="7010401" y="1345787"/>
            <a:chExt cx="8775404" cy="6289508"/>
          </a:xfrm>
        </p:grpSpPr>
        <p:sp>
          <p:nvSpPr>
            <p:cNvPr id="12" name="Shape 4731">
              <a:extLst>
                <a:ext uri="{FF2B5EF4-FFF2-40B4-BE49-F238E27FC236}">
                  <a16:creationId xmlns:a16="http://schemas.microsoft.com/office/drawing/2014/main" id="{17A096FF-3FA8-3D23-CE6C-3B9BAD76790B}"/>
                </a:ext>
              </a:extLst>
            </p:cNvPr>
            <p:cNvSpPr/>
            <p:nvPr/>
          </p:nvSpPr>
          <p:spPr>
            <a:xfrm>
              <a:off x="10286321" y="1345787"/>
              <a:ext cx="2222500" cy="1587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EF4650"/>
            </a:solidFill>
            <a:ln w="12700" cap="flat">
              <a:noFill/>
              <a:miter lim="400000"/>
            </a:ln>
            <a:effectLst/>
          </p:spPr>
          <p:txBody>
            <a:bodyPr wrap="square" lIns="77013" tIns="77013" rIns="77013" bIns="77013"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defRPr>
                  <a:solidFill>
                    <a:srgbClr val="4C4C4C"/>
                  </a:solidFill>
                </a:defRPr>
              </a:pPr>
              <a:endParaRPr sz="1092">
                <a:solidFill>
                  <a:srgbClr val="4C4C4C"/>
                </a:solidFill>
                <a:latin typeface="Calibri"/>
              </a:endParaRPr>
            </a:p>
          </p:txBody>
        </p:sp>
        <p:sp>
          <p:nvSpPr>
            <p:cNvPr id="13" name="Shape 4729">
              <a:extLst>
                <a:ext uri="{FF2B5EF4-FFF2-40B4-BE49-F238E27FC236}">
                  <a16:creationId xmlns:a16="http://schemas.microsoft.com/office/drawing/2014/main" id="{B47D28A3-0BDD-0958-96CD-FE20E8F17D81}"/>
                </a:ext>
              </a:extLst>
            </p:cNvPr>
            <p:cNvSpPr/>
            <p:nvPr/>
          </p:nvSpPr>
          <p:spPr>
            <a:xfrm>
              <a:off x="8063821" y="4520787"/>
              <a:ext cx="6667500" cy="15875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0" y="21600"/>
                  </a:lnTo>
                  <a:lnTo>
                    <a:pt x="21600" y="21600"/>
                  </a:lnTo>
                  <a:lnTo>
                    <a:pt x="18000" y="0"/>
                  </a:lnTo>
                  <a:lnTo>
                    <a:pt x="3600" y="0"/>
                  </a:lnTo>
                  <a:close/>
                </a:path>
              </a:pathLst>
            </a:custGeom>
            <a:solidFill>
              <a:srgbClr val="7BC256"/>
            </a:solidFill>
            <a:ln w="12700" cap="flat">
              <a:noFill/>
              <a:miter lim="400000"/>
            </a:ln>
            <a:effectLst/>
          </p:spPr>
          <p:txBody>
            <a:bodyPr wrap="square" lIns="77013" tIns="77013" rIns="77013" bIns="77013"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defRPr>
                  <a:solidFill>
                    <a:srgbClr val="4C4C4C"/>
                  </a:solidFill>
                </a:defRPr>
              </a:pPr>
              <a:endParaRPr sz="1092">
                <a:solidFill>
                  <a:srgbClr val="4C4C4C"/>
                </a:solidFill>
                <a:latin typeface="Calibri"/>
              </a:endParaRPr>
            </a:p>
          </p:txBody>
        </p:sp>
        <p:sp>
          <p:nvSpPr>
            <p:cNvPr id="14" name="Shape 4730">
              <a:extLst>
                <a:ext uri="{FF2B5EF4-FFF2-40B4-BE49-F238E27FC236}">
                  <a16:creationId xmlns:a16="http://schemas.microsoft.com/office/drawing/2014/main" id="{F81ACD59-6502-D7BD-6352-EE94670B96CA}"/>
                </a:ext>
              </a:extLst>
            </p:cNvPr>
            <p:cNvSpPr/>
            <p:nvPr/>
          </p:nvSpPr>
          <p:spPr>
            <a:xfrm>
              <a:off x="7010401" y="6047794"/>
              <a:ext cx="8775404" cy="1587501"/>
            </a:xfrm>
            <a:custGeom>
              <a:avLst/>
              <a:gdLst/>
              <a:ahLst/>
              <a:cxnLst>
                <a:cxn ang="0">
                  <a:pos x="wd2" y="hd2"/>
                </a:cxn>
                <a:cxn ang="5400000">
                  <a:pos x="wd2" y="hd2"/>
                </a:cxn>
                <a:cxn ang="10800000">
                  <a:pos x="wd2" y="hd2"/>
                </a:cxn>
                <a:cxn ang="16200000">
                  <a:pos x="wd2" y="hd2"/>
                </a:cxn>
              </a:cxnLst>
              <a:rect l="0" t="0" r="r" b="b"/>
              <a:pathLst>
                <a:path w="21600" h="21600" extrusionOk="0">
                  <a:moveTo>
                    <a:pt x="2700" y="0"/>
                  </a:moveTo>
                  <a:lnTo>
                    <a:pt x="0" y="21600"/>
                  </a:lnTo>
                  <a:lnTo>
                    <a:pt x="21600" y="21600"/>
                  </a:lnTo>
                  <a:lnTo>
                    <a:pt x="18900" y="0"/>
                  </a:lnTo>
                  <a:lnTo>
                    <a:pt x="2700" y="0"/>
                  </a:lnTo>
                  <a:close/>
                </a:path>
              </a:pathLst>
            </a:custGeom>
            <a:solidFill>
              <a:srgbClr val="FF3399"/>
            </a:solidFill>
            <a:ln w="12700" cap="flat">
              <a:noFill/>
              <a:miter lim="400000"/>
            </a:ln>
            <a:effectLst/>
          </p:spPr>
          <p:txBody>
            <a:bodyPr wrap="square" lIns="77013" tIns="77013" rIns="77013" bIns="77013"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defRPr>
                  <a:solidFill>
                    <a:srgbClr val="4C4C4C"/>
                  </a:solidFill>
                </a:defRPr>
              </a:pPr>
              <a:endParaRPr sz="1455" b="1">
                <a:solidFill>
                  <a:prstClr val="white"/>
                </a:solidFill>
                <a:latin typeface="Calibri"/>
              </a:endParaRPr>
            </a:p>
          </p:txBody>
        </p:sp>
        <p:sp>
          <p:nvSpPr>
            <p:cNvPr id="15" name="Shape 4732">
              <a:extLst>
                <a:ext uri="{FF2B5EF4-FFF2-40B4-BE49-F238E27FC236}">
                  <a16:creationId xmlns:a16="http://schemas.microsoft.com/office/drawing/2014/main" id="{8A40DAD4-D4CD-7A97-27F8-B5BFC8EBE1A9}"/>
                </a:ext>
              </a:extLst>
            </p:cNvPr>
            <p:cNvSpPr/>
            <p:nvPr/>
          </p:nvSpPr>
          <p:spPr>
            <a:xfrm>
              <a:off x="9175071" y="2912305"/>
              <a:ext cx="4444999" cy="160848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21600" y="21600"/>
                  </a:lnTo>
                  <a:lnTo>
                    <a:pt x="16200" y="0"/>
                  </a:lnTo>
                  <a:lnTo>
                    <a:pt x="5400" y="0"/>
                  </a:lnTo>
                  <a:close/>
                </a:path>
              </a:pathLst>
            </a:custGeom>
            <a:solidFill>
              <a:srgbClr val="EF4650"/>
            </a:solidFill>
            <a:ln w="12700" cap="flat">
              <a:noFill/>
              <a:miter lim="400000"/>
            </a:ln>
            <a:effectLst/>
          </p:spPr>
          <p:txBody>
            <a:bodyPr wrap="square" lIns="77013" tIns="77013" rIns="77013" bIns="77013"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54492"/>
              <a:endParaRPr sz="1092">
                <a:solidFill>
                  <a:srgbClr val="4C4C4C"/>
                </a:solidFill>
                <a:latin typeface="Calibri"/>
              </a:endParaRPr>
            </a:p>
          </p:txBody>
        </p:sp>
        <p:sp>
          <p:nvSpPr>
            <p:cNvPr id="16" name="Shape 4733">
              <a:extLst>
                <a:ext uri="{FF2B5EF4-FFF2-40B4-BE49-F238E27FC236}">
                  <a16:creationId xmlns:a16="http://schemas.microsoft.com/office/drawing/2014/main" id="{316DFBBA-AEC5-E5EF-5993-D8E7801ED56F}"/>
                </a:ext>
              </a:extLst>
            </p:cNvPr>
            <p:cNvSpPr/>
            <p:nvPr/>
          </p:nvSpPr>
          <p:spPr>
            <a:xfrm>
              <a:off x="8444205" y="4918190"/>
              <a:ext cx="5972030" cy="797301"/>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54492"/>
              <a:r>
                <a:rPr lang="es-ES" sz="1455" b="1" dirty="0">
                  <a:solidFill>
                    <a:prstClr val="white"/>
                  </a:solidFill>
                  <a:latin typeface="Barlow Light"/>
                </a:rPr>
                <a:t>SLM especializado</a:t>
              </a:r>
            </a:p>
            <a:p>
              <a:pPr algn="ctr" defTabSz="554492"/>
              <a:r>
                <a:rPr lang="es-ES" sz="1455" b="1" dirty="0">
                  <a:solidFill>
                    <a:prstClr val="white"/>
                  </a:solidFill>
                  <a:latin typeface="Barlow Light"/>
                </a:rPr>
                <a:t>(Sanidad, Territorio, Justicia, Medioambiente, Tributaria…)</a:t>
              </a:r>
              <a:endParaRPr sz="1455" b="1" dirty="0">
                <a:solidFill>
                  <a:prstClr val="white"/>
                </a:solidFill>
                <a:latin typeface="Calibri"/>
                <a:cs typeface="Calibri"/>
              </a:endParaRPr>
            </a:p>
          </p:txBody>
        </p:sp>
        <p:sp>
          <p:nvSpPr>
            <p:cNvPr id="17" name="Shape 4734">
              <a:extLst>
                <a:ext uri="{FF2B5EF4-FFF2-40B4-BE49-F238E27FC236}">
                  <a16:creationId xmlns:a16="http://schemas.microsoft.com/office/drawing/2014/main" id="{39CD4EF8-399F-5D01-F889-05FDCEFBBA93}"/>
                </a:ext>
              </a:extLst>
            </p:cNvPr>
            <p:cNvSpPr/>
            <p:nvPr/>
          </p:nvSpPr>
          <p:spPr>
            <a:xfrm>
              <a:off x="9458325" y="6357893"/>
              <a:ext cx="4064000" cy="635000"/>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54492">
                <a:lnSpc>
                  <a:spcPct val="90000"/>
                </a:lnSpc>
                <a:defRPr sz="4000">
                  <a:solidFill>
                    <a:srgbClr val="FFFFFF"/>
                  </a:solidFill>
                </a:defRPr>
              </a:pPr>
              <a:r>
                <a:rPr lang="es-ES" sz="1455" b="1">
                  <a:solidFill>
                    <a:prstClr val="white"/>
                  </a:solidFill>
                  <a:latin typeface="Barlow Light"/>
                </a:rPr>
                <a:t>LLM en español y lenguas cooficiales</a:t>
              </a:r>
            </a:p>
          </p:txBody>
        </p:sp>
        <p:sp>
          <p:nvSpPr>
            <p:cNvPr id="20" name="Shape 4735">
              <a:extLst>
                <a:ext uri="{FF2B5EF4-FFF2-40B4-BE49-F238E27FC236}">
                  <a16:creationId xmlns:a16="http://schemas.microsoft.com/office/drawing/2014/main" id="{B5B7B9E5-518F-0285-481C-26691452AFF3}"/>
                </a:ext>
              </a:extLst>
            </p:cNvPr>
            <p:cNvSpPr/>
            <p:nvPr/>
          </p:nvSpPr>
          <p:spPr>
            <a:xfrm>
              <a:off x="10282470" y="3092575"/>
              <a:ext cx="2222501" cy="926814"/>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54492"/>
              <a:r>
                <a:rPr lang="es-ES" sz="1455" b="1" dirty="0">
                  <a:solidFill>
                    <a:prstClr val="white"/>
                  </a:solidFill>
                  <a:latin typeface="Calibri"/>
                </a:rPr>
                <a:t>Aplicaciones específicas en IA</a:t>
              </a:r>
              <a:endParaRPr lang="es-ES" sz="1455" b="1" dirty="0">
                <a:solidFill>
                  <a:prstClr val="white"/>
                </a:solidFill>
                <a:latin typeface="Calibri"/>
                <a:cs typeface="Calibri"/>
              </a:endParaRPr>
            </a:p>
          </p:txBody>
        </p:sp>
      </p:grpSp>
      <p:sp>
        <p:nvSpPr>
          <p:cNvPr id="7" name="object 5">
            <a:extLst>
              <a:ext uri="{FF2B5EF4-FFF2-40B4-BE49-F238E27FC236}">
                <a16:creationId xmlns:a16="http://schemas.microsoft.com/office/drawing/2014/main" id="{E6626BE2-BAE5-61B2-759C-712DD1D6D842}"/>
              </a:ext>
            </a:extLst>
          </p:cNvPr>
          <p:cNvSpPr txBox="1"/>
          <p:nvPr/>
        </p:nvSpPr>
        <p:spPr>
          <a:xfrm>
            <a:off x="8227987" y="19681"/>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51710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4">
            <a:extLst>
              <a:ext uri="{FF2B5EF4-FFF2-40B4-BE49-F238E27FC236}">
                <a16:creationId xmlns:a16="http://schemas.microsoft.com/office/drawing/2014/main" id="{C930497E-B28D-CAD3-A6DD-A7BC4430D07E}"/>
              </a:ext>
            </a:extLst>
          </p:cNvPr>
          <p:cNvSpPr/>
          <p:nvPr/>
        </p:nvSpPr>
        <p:spPr>
          <a:xfrm>
            <a:off x="568230" y="347638"/>
            <a:ext cx="11623343" cy="864855"/>
          </a:xfrm>
          <a:custGeom>
            <a:avLst/>
            <a:gdLst/>
            <a:ahLst/>
            <a:cxnLst/>
            <a:rect l="l" t="t" r="r" b="b"/>
            <a:pathLst>
              <a:path w="9633585" h="1426209">
                <a:moveTo>
                  <a:pt x="9633214" y="0"/>
                </a:moveTo>
                <a:lnTo>
                  <a:pt x="0" y="0"/>
                </a:lnTo>
                <a:lnTo>
                  <a:pt x="0" y="1425673"/>
                </a:lnTo>
                <a:lnTo>
                  <a:pt x="9633214" y="1425673"/>
                </a:lnTo>
                <a:lnTo>
                  <a:pt x="9633214"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21" name="object 16">
            <a:extLst>
              <a:ext uri="{FF2B5EF4-FFF2-40B4-BE49-F238E27FC236}">
                <a16:creationId xmlns:a16="http://schemas.microsoft.com/office/drawing/2014/main" id="{091A1CC0-C319-384C-98CC-F1A78F5F37F9}"/>
              </a:ext>
            </a:extLst>
          </p:cNvPr>
          <p:cNvSpPr/>
          <p:nvPr/>
        </p:nvSpPr>
        <p:spPr>
          <a:xfrm>
            <a:off x="128655" y="347638"/>
            <a:ext cx="879150" cy="864855"/>
          </a:xfrm>
          <a:custGeom>
            <a:avLst/>
            <a:gdLst/>
            <a:ahLst/>
            <a:cxnLst/>
            <a:rect l="l" t="t" r="r" b="b"/>
            <a:pathLst>
              <a:path w="1426209" h="1426209">
                <a:moveTo>
                  <a:pt x="712826" y="0"/>
                </a:moveTo>
                <a:lnTo>
                  <a:pt x="664021" y="1644"/>
                </a:lnTo>
                <a:lnTo>
                  <a:pt x="616099" y="6507"/>
                </a:lnTo>
                <a:lnTo>
                  <a:pt x="569166" y="14482"/>
                </a:lnTo>
                <a:lnTo>
                  <a:pt x="523328" y="25463"/>
                </a:lnTo>
                <a:lnTo>
                  <a:pt x="478691" y="39344"/>
                </a:lnTo>
                <a:lnTo>
                  <a:pt x="435361" y="56018"/>
                </a:lnTo>
                <a:lnTo>
                  <a:pt x="393445" y="75380"/>
                </a:lnTo>
                <a:lnTo>
                  <a:pt x="353048" y="97324"/>
                </a:lnTo>
                <a:lnTo>
                  <a:pt x="314277" y="121742"/>
                </a:lnTo>
                <a:lnTo>
                  <a:pt x="277238" y="148529"/>
                </a:lnTo>
                <a:lnTo>
                  <a:pt x="242038" y="177580"/>
                </a:lnTo>
                <a:lnTo>
                  <a:pt x="208781" y="208786"/>
                </a:lnTo>
                <a:lnTo>
                  <a:pt x="177575" y="242044"/>
                </a:lnTo>
                <a:lnTo>
                  <a:pt x="148525"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5" y="1148428"/>
                </a:lnTo>
                <a:lnTo>
                  <a:pt x="177575" y="1183629"/>
                </a:lnTo>
                <a:lnTo>
                  <a:pt x="208781" y="1216887"/>
                </a:lnTo>
                <a:lnTo>
                  <a:pt x="242038" y="1248093"/>
                </a:lnTo>
                <a:lnTo>
                  <a:pt x="277238" y="1277143"/>
                </a:lnTo>
                <a:lnTo>
                  <a:pt x="314277" y="1303931"/>
                </a:lnTo>
                <a:lnTo>
                  <a:pt x="353048" y="1328349"/>
                </a:lnTo>
                <a:lnTo>
                  <a:pt x="393445" y="1350292"/>
                </a:lnTo>
                <a:lnTo>
                  <a:pt x="435361" y="1369654"/>
                </a:lnTo>
                <a:lnTo>
                  <a:pt x="478691" y="1386329"/>
                </a:lnTo>
                <a:lnTo>
                  <a:pt x="523328" y="1400210"/>
                </a:lnTo>
                <a:lnTo>
                  <a:pt x="569166" y="1411191"/>
                </a:lnTo>
                <a:lnTo>
                  <a:pt x="616099" y="1419166"/>
                </a:lnTo>
                <a:lnTo>
                  <a:pt x="664021" y="1424029"/>
                </a:lnTo>
                <a:lnTo>
                  <a:pt x="712826" y="1425673"/>
                </a:lnTo>
                <a:lnTo>
                  <a:pt x="761632" y="1424029"/>
                </a:lnTo>
                <a:lnTo>
                  <a:pt x="809555" y="1419166"/>
                </a:lnTo>
                <a:lnTo>
                  <a:pt x="856489" y="1411191"/>
                </a:lnTo>
                <a:lnTo>
                  <a:pt x="902328" y="1400210"/>
                </a:lnTo>
                <a:lnTo>
                  <a:pt x="946966" y="1386329"/>
                </a:lnTo>
                <a:lnTo>
                  <a:pt x="990297" y="1369654"/>
                </a:lnTo>
                <a:lnTo>
                  <a:pt x="1032214" y="1350292"/>
                </a:lnTo>
                <a:lnTo>
                  <a:pt x="1072611" y="1328349"/>
                </a:lnTo>
                <a:lnTo>
                  <a:pt x="1111382" y="1303931"/>
                </a:lnTo>
                <a:lnTo>
                  <a:pt x="1148422" y="1277143"/>
                </a:lnTo>
                <a:lnTo>
                  <a:pt x="1183623" y="1248093"/>
                </a:lnTo>
                <a:lnTo>
                  <a:pt x="1216880" y="1216887"/>
                </a:lnTo>
                <a:lnTo>
                  <a:pt x="1248086" y="1183629"/>
                </a:lnTo>
                <a:lnTo>
                  <a:pt x="1277136" y="1148428"/>
                </a:lnTo>
                <a:lnTo>
                  <a:pt x="1303923" y="1111388"/>
                </a:lnTo>
                <a:lnTo>
                  <a:pt x="1328341" y="1072617"/>
                </a:lnTo>
                <a:lnTo>
                  <a:pt x="1350284" y="1032220"/>
                </a:lnTo>
                <a:lnTo>
                  <a:pt x="1369645"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5" y="435370"/>
                </a:lnTo>
                <a:lnTo>
                  <a:pt x="1350284" y="393453"/>
                </a:lnTo>
                <a:lnTo>
                  <a:pt x="1328341" y="353056"/>
                </a:lnTo>
                <a:lnTo>
                  <a:pt x="1303923" y="314285"/>
                </a:lnTo>
                <a:lnTo>
                  <a:pt x="1277136" y="277245"/>
                </a:lnTo>
                <a:lnTo>
                  <a:pt x="1248086" y="242044"/>
                </a:lnTo>
                <a:lnTo>
                  <a:pt x="1216880" y="208786"/>
                </a:lnTo>
                <a:lnTo>
                  <a:pt x="1183623" y="177580"/>
                </a:lnTo>
                <a:lnTo>
                  <a:pt x="1148422" y="148529"/>
                </a:lnTo>
                <a:lnTo>
                  <a:pt x="1111382" y="121742"/>
                </a:lnTo>
                <a:lnTo>
                  <a:pt x="1072611" y="97324"/>
                </a:lnTo>
                <a:lnTo>
                  <a:pt x="1032214" y="75380"/>
                </a:lnTo>
                <a:lnTo>
                  <a:pt x="990297" y="56018"/>
                </a:lnTo>
                <a:lnTo>
                  <a:pt x="946966" y="39344"/>
                </a:lnTo>
                <a:lnTo>
                  <a:pt x="902328" y="25463"/>
                </a:lnTo>
                <a:lnTo>
                  <a:pt x="856489" y="14482"/>
                </a:lnTo>
                <a:lnTo>
                  <a:pt x="809555" y="6507"/>
                </a:lnTo>
                <a:lnTo>
                  <a:pt x="761632" y="1644"/>
                </a:lnTo>
                <a:lnTo>
                  <a:pt x="712826"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rgbClr val="E74197"/>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849182" y="0"/>
            <a:ext cx="7342411"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E74197"/>
          </a:solidFill>
        </p:spPr>
        <p:txBody>
          <a:bodyPr wrap="square" lIns="0" tIns="0" rIns="0" bIns="0" rtlCol="0"/>
          <a:lstStyle/>
          <a:p>
            <a:pPr defTabSz="554492"/>
            <a:endParaRPr sz="1455" kern="0">
              <a:solidFill>
                <a:sysClr val="windowText" lastClr="000000"/>
              </a:solidFill>
            </a:endParaRPr>
          </a:p>
        </p:txBody>
      </p:sp>
      <p:sp>
        <p:nvSpPr>
          <p:cNvPr id="28" name="CuadroTexto 27">
            <a:extLst>
              <a:ext uri="{FF2B5EF4-FFF2-40B4-BE49-F238E27FC236}">
                <a16:creationId xmlns:a16="http://schemas.microsoft.com/office/drawing/2014/main" id="{E70677F6-97AD-A449-BDFE-0EA25292550E}"/>
              </a:ext>
            </a:extLst>
          </p:cNvPr>
          <p:cNvSpPr txBox="1"/>
          <p:nvPr/>
        </p:nvSpPr>
        <p:spPr>
          <a:xfrm>
            <a:off x="785679" y="1402262"/>
            <a:ext cx="9864154" cy="275921"/>
          </a:xfrm>
          <a:prstGeom prst="rect">
            <a:avLst/>
          </a:prstGeom>
        </p:spPr>
        <p:txBody>
          <a:bodyPr vert="horz" wrap="square" lIns="0" tIns="19253" rIns="0" bIns="0" rtlCol="0">
            <a:spAutoFit/>
          </a:bodyPr>
          <a:lstStyle>
            <a:defPPr>
              <a:defRPr kern="0"/>
            </a:defPPr>
            <a:lvl1pPr marL="12700" marR="5080">
              <a:lnSpc>
                <a:spcPts val="3360"/>
              </a:lnSpc>
              <a:spcBef>
                <a:spcPts val="250"/>
              </a:spcBef>
              <a:defRPr sz="2800" b="1">
                <a:solidFill>
                  <a:srgbClr val="DF6DB9"/>
                </a:solidFill>
                <a:latin typeface="Open Sans Semibold"/>
                <a:cs typeface="Open Sans Semibold"/>
              </a:defRPr>
            </a:lvl1pPr>
          </a:lstStyle>
          <a:p>
            <a:pPr marL="7701" marR="3081" defTabSz="554492">
              <a:lnSpc>
                <a:spcPts val="2038"/>
              </a:lnSpc>
              <a:spcBef>
                <a:spcPts val="152"/>
              </a:spcBef>
            </a:pPr>
            <a:r>
              <a:rPr lang="es-ES" sz="1698" kern="0"/>
              <a:t>Fomento de las competencias en IA</a:t>
            </a:r>
          </a:p>
        </p:txBody>
      </p:sp>
      <p:sp>
        <p:nvSpPr>
          <p:cNvPr id="29" name="CuadroTexto 28">
            <a:extLst>
              <a:ext uri="{FF2B5EF4-FFF2-40B4-BE49-F238E27FC236}">
                <a16:creationId xmlns:a16="http://schemas.microsoft.com/office/drawing/2014/main" id="{8D2DA36C-2FCC-0E2D-40D2-AA29D740E007}"/>
              </a:ext>
            </a:extLst>
          </p:cNvPr>
          <p:cNvSpPr txBox="1"/>
          <p:nvPr/>
        </p:nvSpPr>
        <p:spPr>
          <a:xfrm>
            <a:off x="972141" y="1842180"/>
            <a:ext cx="10513065" cy="369004"/>
          </a:xfrm>
          <a:prstGeom prst="rect">
            <a:avLst/>
          </a:prstGeom>
        </p:spPr>
        <p:txBody>
          <a:bodyPr vert="horz" wrap="square" lIns="0" tIns="17328" rIns="0" bIns="0" rtlCol="0" anchor="t">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 Becas de formación en IA y Tecnologías Habilitadoras Digitales </a:t>
            </a:r>
            <a:endParaRPr lang="es-ES" sz="1698" kern="0" dirty="0">
              <a:solidFill>
                <a:srgbClr val="000000"/>
              </a:solidFill>
            </a:endParaRPr>
          </a:p>
        </p:txBody>
      </p:sp>
      <p:sp>
        <p:nvSpPr>
          <p:cNvPr id="4" name="CuadroTexto 3">
            <a:extLst>
              <a:ext uri="{FF2B5EF4-FFF2-40B4-BE49-F238E27FC236}">
                <a16:creationId xmlns:a16="http://schemas.microsoft.com/office/drawing/2014/main" id="{3B64D160-2DEF-1516-F00E-3FAC9B282F3C}"/>
              </a:ext>
            </a:extLst>
          </p:cNvPr>
          <p:cNvSpPr txBox="1"/>
          <p:nvPr/>
        </p:nvSpPr>
        <p:spPr>
          <a:xfrm>
            <a:off x="991627" y="4853082"/>
            <a:ext cx="10978894" cy="1152936"/>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a:solidFill>
                  <a:sysClr val="windowText" lastClr="000000"/>
                </a:solidFill>
              </a:rPr>
              <a:t>Las medidas de transformación de la función pública (nuevo modelo de acceso a partir de la gestión previsional de efectivos, captación y retención de talento junior y senior y modelo basado en competencias) redundarán en esta especialización del talento, también en la administración.  </a:t>
            </a:r>
          </a:p>
        </p:txBody>
      </p:sp>
      <p:sp>
        <p:nvSpPr>
          <p:cNvPr id="2" name="Marcador de número de diapositiva 1">
            <a:extLst>
              <a:ext uri="{FF2B5EF4-FFF2-40B4-BE49-F238E27FC236}">
                <a16:creationId xmlns:a16="http://schemas.microsoft.com/office/drawing/2014/main" id="{F7A99DB5-8C3E-7318-2244-663038421DBF}"/>
              </a:ext>
            </a:extLst>
          </p:cNvPr>
          <p:cNvSpPr>
            <a:spLocks noGrp="1"/>
          </p:cNvSpPr>
          <p:nvPr>
            <p:ph type="sldNum" sz="quarter" idx="7"/>
          </p:nvPr>
        </p:nvSpPr>
        <p:spPr>
          <a:xfrm>
            <a:off x="9247852" y="6482914"/>
            <a:ext cx="2803963" cy="168059"/>
          </a:xfrm>
        </p:spPr>
        <p:txBody>
          <a:bodyPr/>
          <a:lstStyle/>
          <a:p>
            <a:pPr defTabSz="554492"/>
            <a:fld id="{B6F15528-21DE-4FAA-801E-634DDDAF4B2B}" type="slidenum">
              <a:rPr lang="es-ES" sz="1092" kern="0">
                <a:solidFill>
                  <a:prstClr val="black">
                    <a:tint val="75000"/>
                  </a:prstClr>
                </a:solidFill>
              </a:rPr>
              <a:pPr defTabSz="554492"/>
              <a:t>7</a:t>
            </a:fld>
            <a:endParaRPr lang="es-ES" sz="1092" kern="0">
              <a:solidFill>
                <a:prstClr val="black">
                  <a:tint val="75000"/>
                </a:prstClr>
              </a:solidFill>
            </a:endParaRPr>
          </a:p>
        </p:txBody>
      </p:sp>
      <p:sp>
        <p:nvSpPr>
          <p:cNvPr id="9" name="CuadroTexto 8">
            <a:extLst>
              <a:ext uri="{FF2B5EF4-FFF2-40B4-BE49-F238E27FC236}">
                <a16:creationId xmlns:a16="http://schemas.microsoft.com/office/drawing/2014/main" id="{E61193AD-4E01-327D-A150-AA822BE5129E}"/>
              </a:ext>
            </a:extLst>
          </p:cNvPr>
          <p:cNvSpPr txBox="1"/>
          <p:nvPr/>
        </p:nvSpPr>
        <p:spPr>
          <a:xfrm>
            <a:off x="931801" y="2661028"/>
            <a:ext cx="11044010" cy="1544903"/>
          </a:xfrm>
          <a:prstGeom prst="rect">
            <a:avLst/>
          </a:prstGeom>
        </p:spPr>
        <p:txBody>
          <a:bodyPr vert="horz" wrap="square" lIns="0" tIns="17328" rIns="0" bIns="0" rtlCol="0" anchor="t">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Además de las nuevas especialidades en FP, se están creando cursos de especialización en IA, gestión de datos y ciberseguridad, así como la integración curricular de la IA a través del desarrollo del Pensamiento Computacional y la Competencia Digital y el desarrollo de la competencia digital docente (Ministerios de Educación y Deporte y de Ciencia y Universidades) </a:t>
            </a:r>
            <a:endParaRPr lang="es-ES" sz="1698" kern="0" dirty="0">
              <a:solidFill>
                <a:srgbClr val="000000"/>
              </a:solidFill>
            </a:endParaRPr>
          </a:p>
        </p:txBody>
      </p:sp>
      <p:sp>
        <p:nvSpPr>
          <p:cNvPr id="6" name="object 17">
            <a:extLst>
              <a:ext uri="{FF2B5EF4-FFF2-40B4-BE49-F238E27FC236}">
                <a16:creationId xmlns:a16="http://schemas.microsoft.com/office/drawing/2014/main" id="{B8E8693D-9DA6-175A-0DA3-492B71895E18}"/>
              </a:ext>
            </a:extLst>
          </p:cNvPr>
          <p:cNvSpPr txBox="1"/>
          <p:nvPr/>
        </p:nvSpPr>
        <p:spPr>
          <a:xfrm>
            <a:off x="144557" y="554212"/>
            <a:ext cx="847346" cy="830698"/>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a:t>
            </a:r>
            <a:r>
              <a:rPr lang="es-ES" sz="1698" b="1" kern="0" spc="-15">
                <a:solidFill>
                  <a:prstClr val="white"/>
                </a:solidFill>
                <a:latin typeface="Frutiger"/>
                <a:cs typeface="Frutiger"/>
              </a:rPr>
              <a:t>1</a:t>
            </a: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4</a:t>
            </a:r>
            <a:endParaRPr lang="es-ES" sz="1213" kern="0" spc="-15">
              <a:solidFill>
                <a:prstClr val="white"/>
              </a:solidFill>
              <a:latin typeface="Frutiger"/>
            </a:endParaRPr>
          </a:p>
          <a:p>
            <a:pPr marL="7701" algn="ctr" defTabSz="554492">
              <a:spcBef>
                <a:spcPts val="64"/>
              </a:spcBef>
            </a:pPr>
            <a:endParaRPr lang="es-ES" sz="1213" kern="0" spc="-15">
              <a:solidFill>
                <a:prstClr val="white"/>
              </a:solidFill>
              <a:latin typeface="Frutiger"/>
            </a:endParaRPr>
          </a:p>
        </p:txBody>
      </p:sp>
      <p:cxnSp>
        <p:nvCxnSpPr>
          <p:cNvPr id="7" name="Conector recto 6">
            <a:extLst>
              <a:ext uri="{FF2B5EF4-FFF2-40B4-BE49-F238E27FC236}">
                <a16:creationId xmlns:a16="http://schemas.microsoft.com/office/drawing/2014/main" id="{193979A5-B9D5-79AA-E4DB-CCD78D66F690}"/>
              </a:ext>
            </a:extLst>
          </p:cNvPr>
          <p:cNvCxnSpPr>
            <a:cxnSpLocks/>
          </p:cNvCxnSpPr>
          <p:nvPr/>
        </p:nvCxnSpPr>
        <p:spPr>
          <a:xfrm>
            <a:off x="128655" y="83074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bject 15">
            <a:extLst>
              <a:ext uri="{FF2B5EF4-FFF2-40B4-BE49-F238E27FC236}">
                <a16:creationId xmlns:a16="http://schemas.microsoft.com/office/drawing/2014/main" id="{6A565F9C-04B6-A419-D079-100009E4DDFA}"/>
              </a:ext>
            </a:extLst>
          </p:cNvPr>
          <p:cNvSpPr txBox="1"/>
          <p:nvPr/>
        </p:nvSpPr>
        <p:spPr>
          <a:xfrm>
            <a:off x="1230234" y="463862"/>
            <a:ext cx="9985843" cy="618861"/>
          </a:xfrm>
          <a:prstGeom prst="rect">
            <a:avLst/>
          </a:prstGeom>
        </p:spPr>
        <p:txBody>
          <a:bodyPr vert="horz" wrap="square" lIns="0" tIns="21564" rIns="0" bIns="0" rtlCol="0">
            <a:spAutoFit/>
          </a:bodyPr>
          <a:lstStyle/>
          <a:p>
            <a:pPr defTabSz="554492"/>
            <a:r>
              <a:rPr lang="es-ES" sz="1940" b="1" kern="0" dirty="0">
                <a:solidFill>
                  <a:prstClr val="white"/>
                </a:solidFill>
                <a:latin typeface="Rooney Pro"/>
              </a:rPr>
              <a:t>La cuarta palanca es el fomento del talento en Inteligencia Artificial, con una inversión de 760 millones de euros</a:t>
            </a:r>
          </a:p>
        </p:txBody>
      </p:sp>
      <p:sp>
        <p:nvSpPr>
          <p:cNvPr id="13" name="object 5">
            <a:extLst>
              <a:ext uri="{FF2B5EF4-FFF2-40B4-BE49-F238E27FC236}">
                <a16:creationId xmlns:a16="http://schemas.microsoft.com/office/drawing/2014/main" id="{EB00E8EE-BFB5-BA6D-6F67-B388EF47F8B2}"/>
              </a:ext>
            </a:extLst>
          </p:cNvPr>
          <p:cNvSpPr txBox="1"/>
          <p:nvPr/>
        </p:nvSpPr>
        <p:spPr>
          <a:xfrm>
            <a:off x="8227987" y="19681"/>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364805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6DDB7B7E-7047-DACA-ED30-2775158D5007}"/>
              </a:ext>
            </a:extLst>
          </p:cNvPr>
          <p:cNvSpPr txBox="1"/>
          <p:nvPr/>
        </p:nvSpPr>
        <p:spPr>
          <a:xfrm>
            <a:off x="1258068" y="470710"/>
            <a:ext cx="9985843" cy="618861"/>
          </a:xfrm>
          <a:prstGeom prst="rect">
            <a:avLst/>
          </a:prstGeom>
        </p:spPr>
        <p:txBody>
          <a:bodyPr vert="horz" wrap="square" lIns="0" tIns="21564" rIns="0" bIns="0" rtlCol="0">
            <a:spAutoFit/>
          </a:bodyPr>
          <a:lstStyle/>
          <a:p>
            <a:pPr defTabSz="554492"/>
            <a:r>
              <a:rPr lang="es-ES" sz="1940" b="1" kern="0">
                <a:solidFill>
                  <a:prstClr val="white"/>
                </a:solidFill>
                <a:latin typeface="Rooney Pro"/>
              </a:rPr>
              <a:t>La quinta palanca es el impulso de la IA en el sector público, no sólo para mejorar los servicios a los ciudadanos sino como catalizador del cambio en el sector privado</a:t>
            </a:r>
          </a:p>
        </p:txBody>
      </p:sp>
      <p:sp>
        <p:nvSpPr>
          <p:cNvPr id="20" name="object 17">
            <a:extLst>
              <a:ext uri="{FF2B5EF4-FFF2-40B4-BE49-F238E27FC236}">
                <a16:creationId xmlns:a16="http://schemas.microsoft.com/office/drawing/2014/main" id="{A0D54851-A2B5-6E18-2624-9D8431D5373C}"/>
              </a:ext>
            </a:extLst>
          </p:cNvPr>
          <p:cNvSpPr txBox="1"/>
          <p:nvPr/>
        </p:nvSpPr>
        <p:spPr>
          <a:xfrm>
            <a:off x="440173" y="486126"/>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2</a:t>
            </a:r>
            <a:endParaRPr sz="3426" kern="0">
              <a:solidFill>
                <a:prstClr val="white"/>
              </a:solidFill>
              <a:latin typeface="Frutiger"/>
              <a:cs typeface="Frutiger"/>
            </a:endParaRP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chemeClr val="accent3">
              <a:lumMod val="75000"/>
            </a:schemeClr>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28" y="0"/>
            <a:ext cx="12191166"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77933C"/>
          </a:solidFill>
        </p:spPr>
        <p:txBody>
          <a:bodyPr wrap="square" lIns="0" tIns="0" rIns="0" bIns="0" rtlCol="0"/>
          <a:lstStyle/>
          <a:p>
            <a:pPr defTabSz="554492"/>
            <a:endParaRPr sz="1455" kern="0">
              <a:solidFill>
                <a:sysClr val="windowText" lastClr="000000"/>
              </a:solidFill>
            </a:endParaRPr>
          </a:p>
        </p:txBody>
      </p:sp>
      <p:sp>
        <p:nvSpPr>
          <p:cNvPr id="28" name="CuadroTexto 27">
            <a:extLst>
              <a:ext uri="{FF2B5EF4-FFF2-40B4-BE49-F238E27FC236}">
                <a16:creationId xmlns:a16="http://schemas.microsoft.com/office/drawing/2014/main" id="{E70677F6-97AD-A449-BDFE-0EA25292550E}"/>
              </a:ext>
            </a:extLst>
          </p:cNvPr>
          <p:cNvSpPr txBox="1"/>
          <p:nvPr/>
        </p:nvSpPr>
        <p:spPr>
          <a:xfrm>
            <a:off x="853148" y="1546518"/>
            <a:ext cx="9864154" cy="264257"/>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latin typeface="Open Sans Semibold"/>
                <a:cs typeface="Open Sans Semibold"/>
              </a:defRPr>
            </a:lvl1pPr>
          </a:lstStyle>
          <a:p>
            <a:pPr marL="7701" defTabSz="554492">
              <a:lnSpc>
                <a:spcPts val="2038"/>
              </a:lnSpc>
              <a:spcBef>
                <a:spcPts val="61"/>
              </a:spcBef>
            </a:pPr>
            <a:r>
              <a:rPr lang="es-ES" sz="1698" kern="0">
                <a:solidFill>
                  <a:srgbClr val="7BC256"/>
                </a:solidFill>
                <a:latin typeface="DINPro"/>
                <a:ea typeface="DINPro"/>
                <a:cs typeface="DINPro"/>
              </a:rPr>
              <a:t>Incorporación de la IA a los procesos de las pymes</a:t>
            </a:r>
            <a:endParaRPr lang="es-ES" sz="1698" kern="0">
              <a:solidFill>
                <a:srgbClr val="7BC256"/>
              </a:solidFill>
            </a:endParaRPr>
          </a:p>
        </p:txBody>
      </p:sp>
      <p:sp>
        <p:nvSpPr>
          <p:cNvPr id="4" name="CuadroTexto 3">
            <a:extLst>
              <a:ext uri="{FF2B5EF4-FFF2-40B4-BE49-F238E27FC236}">
                <a16:creationId xmlns:a16="http://schemas.microsoft.com/office/drawing/2014/main" id="{A2F835E9-EFAB-91C6-B7FB-AF834108BB7D}"/>
              </a:ext>
            </a:extLst>
          </p:cNvPr>
          <p:cNvSpPr txBox="1"/>
          <p:nvPr/>
        </p:nvSpPr>
        <p:spPr>
          <a:xfrm>
            <a:off x="811220" y="4470167"/>
            <a:ext cx="9864154" cy="264257"/>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effectLst/>
                <a:latin typeface="DINPro"/>
                <a:ea typeface="DINPro"/>
                <a:cs typeface="DINPro"/>
              </a:defRPr>
            </a:lvl1pPr>
          </a:lstStyle>
          <a:p>
            <a:pPr marL="7701" defTabSz="554492">
              <a:lnSpc>
                <a:spcPts val="2038"/>
              </a:lnSpc>
              <a:spcBef>
                <a:spcPts val="61"/>
              </a:spcBef>
            </a:pPr>
            <a:r>
              <a:rPr lang="es-ES" sz="1698" kern="0">
                <a:solidFill>
                  <a:srgbClr val="7BC256"/>
                </a:solidFill>
              </a:rPr>
              <a:t>Desarrollo del ecosistema de emprendimiento en IA</a:t>
            </a:r>
          </a:p>
        </p:txBody>
      </p:sp>
      <p:sp>
        <p:nvSpPr>
          <p:cNvPr id="2" name="object 4">
            <a:extLst>
              <a:ext uri="{FF2B5EF4-FFF2-40B4-BE49-F238E27FC236}">
                <a16:creationId xmlns:a16="http://schemas.microsoft.com/office/drawing/2014/main" id="{05FA7C18-655D-B8FD-659D-F724FBF1A307}"/>
              </a:ext>
            </a:extLst>
          </p:cNvPr>
          <p:cNvSpPr/>
          <p:nvPr/>
        </p:nvSpPr>
        <p:spPr>
          <a:xfrm>
            <a:off x="590497" y="347638"/>
            <a:ext cx="11601076"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7BC256"/>
          </a:solidFill>
        </p:spPr>
        <p:txBody>
          <a:bodyPr wrap="square" lIns="0" tIns="0" rIns="0" bIns="0" rtlCol="0"/>
          <a:lstStyle/>
          <a:p>
            <a:pPr defTabSz="554492"/>
            <a:endParaRPr sz="1092" kern="0">
              <a:solidFill>
                <a:sysClr val="windowText" lastClr="000000"/>
              </a:solidFill>
            </a:endParaRPr>
          </a:p>
        </p:txBody>
      </p:sp>
      <p:sp>
        <p:nvSpPr>
          <p:cNvPr id="6" name="object 8">
            <a:extLst>
              <a:ext uri="{FF2B5EF4-FFF2-40B4-BE49-F238E27FC236}">
                <a16:creationId xmlns:a16="http://schemas.microsoft.com/office/drawing/2014/main" id="{AC74BCF9-FE38-B4D2-8029-4E1B8D8E62AE}"/>
              </a:ext>
            </a:extLst>
          </p:cNvPr>
          <p:cNvSpPr/>
          <p:nvPr/>
        </p:nvSpPr>
        <p:spPr>
          <a:xfrm>
            <a:off x="158069" y="347638"/>
            <a:ext cx="864855" cy="864855"/>
          </a:xfrm>
          <a:custGeom>
            <a:avLst/>
            <a:gdLst/>
            <a:ahLst/>
            <a:cxnLst/>
            <a:rect l="l" t="t" r="r" b="b"/>
            <a:pathLst>
              <a:path w="1426209" h="1426210">
                <a:moveTo>
                  <a:pt x="712836" y="0"/>
                </a:moveTo>
                <a:lnTo>
                  <a:pt x="664031" y="1644"/>
                </a:lnTo>
                <a:lnTo>
                  <a:pt x="616107" y="6507"/>
                </a:lnTo>
                <a:lnTo>
                  <a:pt x="569173" y="14482"/>
                </a:lnTo>
                <a:lnTo>
                  <a:pt x="523334" y="25463"/>
                </a:lnTo>
                <a:lnTo>
                  <a:pt x="478696" y="39344"/>
                </a:lnTo>
                <a:lnTo>
                  <a:pt x="435366" y="56018"/>
                </a:lnTo>
                <a:lnTo>
                  <a:pt x="393449" y="75380"/>
                </a:lnTo>
                <a:lnTo>
                  <a:pt x="353051" y="97324"/>
                </a:lnTo>
                <a:lnTo>
                  <a:pt x="314280" y="121742"/>
                </a:lnTo>
                <a:lnTo>
                  <a:pt x="277241" y="148529"/>
                </a:lnTo>
                <a:lnTo>
                  <a:pt x="242039" y="177580"/>
                </a:lnTo>
                <a:lnTo>
                  <a:pt x="208782" y="208786"/>
                </a:lnTo>
                <a:lnTo>
                  <a:pt x="177576" y="242044"/>
                </a:lnTo>
                <a:lnTo>
                  <a:pt x="148526"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6" y="1148428"/>
                </a:lnTo>
                <a:lnTo>
                  <a:pt x="177576" y="1183629"/>
                </a:lnTo>
                <a:lnTo>
                  <a:pt x="208782" y="1216887"/>
                </a:lnTo>
                <a:lnTo>
                  <a:pt x="242039" y="1248093"/>
                </a:lnTo>
                <a:lnTo>
                  <a:pt x="277241" y="1277143"/>
                </a:lnTo>
                <a:lnTo>
                  <a:pt x="314280" y="1303931"/>
                </a:lnTo>
                <a:lnTo>
                  <a:pt x="353051" y="1328349"/>
                </a:lnTo>
                <a:lnTo>
                  <a:pt x="393449" y="1350292"/>
                </a:lnTo>
                <a:lnTo>
                  <a:pt x="435366" y="1369654"/>
                </a:lnTo>
                <a:lnTo>
                  <a:pt x="478696" y="1386329"/>
                </a:lnTo>
                <a:lnTo>
                  <a:pt x="523334" y="1400210"/>
                </a:lnTo>
                <a:lnTo>
                  <a:pt x="569173" y="1411191"/>
                </a:lnTo>
                <a:lnTo>
                  <a:pt x="616107" y="1419166"/>
                </a:lnTo>
                <a:lnTo>
                  <a:pt x="664031" y="1424029"/>
                </a:lnTo>
                <a:lnTo>
                  <a:pt x="712836" y="1425673"/>
                </a:lnTo>
                <a:lnTo>
                  <a:pt x="761641" y="1424029"/>
                </a:lnTo>
                <a:lnTo>
                  <a:pt x="809563" y="1419166"/>
                </a:lnTo>
                <a:lnTo>
                  <a:pt x="856496" y="1411191"/>
                </a:lnTo>
                <a:lnTo>
                  <a:pt x="902334" y="1400210"/>
                </a:lnTo>
                <a:lnTo>
                  <a:pt x="946971" y="1386329"/>
                </a:lnTo>
                <a:lnTo>
                  <a:pt x="990301" y="1369654"/>
                </a:lnTo>
                <a:lnTo>
                  <a:pt x="1032217" y="1350292"/>
                </a:lnTo>
                <a:lnTo>
                  <a:pt x="1072614" y="1328349"/>
                </a:lnTo>
                <a:lnTo>
                  <a:pt x="1111385" y="1303931"/>
                </a:lnTo>
                <a:lnTo>
                  <a:pt x="1148424" y="1277143"/>
                </a:lnTo>
                <a:lnTo>
                  <a:pt x="1183625" y="1248093"/>
                </a:lnTo>
                <a:lnTo>
                  <a:pt x="1216881" y="1216887"/>
                </a:lnTo>
                <a:lnTo>
                  <a:pt x="1248087" y="1183629"/>
                </a:lnTo>
                <a:lnTo>
                  <a:pt x="1277137" y="1148428"/>
                </a:lnTo>
                <a:lnTo>
                  <a:pt x="1303924" y="1111388"/>
                </a:lnTo>
                <a:lnTo>
                  <a:pt x="1328341" y="1072617"/>
                </a:lnTo>
                <a:lnTo>
                  <a:pt x="1350284" y="1032220"/>
                </a:lnTo>
                <a:lnTo>
                  <a:pt x="1369646"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6" y="435370"/>
                </a:lnTo>
                <a:lnTo>
                  <a:pt x="1350284" y="393453"/>
                </a:lnTo>
                <a:lnTo>
                  <a:pt x="1328341" y="353056"/>
                </a:lnTo>
                <a:lnTo>
                  <a:pt x="1303924" y="314285"/>
                </a:lnTo>
                <a:lnTo>
                  <a:pt x="1277137" y="277245"/>
                </a:lnTo>
                <a:lnTo>
                  <a:pt x="1248087" y="242044"/>
                </a:lnTo>
                <a:lnTo>
                  <a:pt x="1216881" y="208786"/>
                </a:lnTo>
                <a:lnTo>
                  <a:pt x="1183625" y="177580"/>
                </a:lnTo>
                <a:lnTo>
                  <a:pt x="1148424" y="148529"/>
                </a:lnTo>
                <a:lnTo>
                  <a:pt x="1111385" y="121742"/>
                </a:lnTo>
                <a:lnTo>
                  <a:pt x="1072614" y="97324"/>
                </a:lnTo>
                <a:lnTo>
                  <a:pt x="1032217" y="75380"/>
                </a:lnTo>
                <a:lnTo>
                  <a:pt x="990301" y="56018"/>
                </a:lnTo>
                <a:lnTo>
                  <a:pt x="946971" y="39344"/>
                </a:lnTo>
                <a:lnTo>
                  <a:pt x="902334" y="25463"/>
                </a:lnTo>
                <a:lnTo>
                  <a:pt x="856496" y="14482"/>
                </a:lnTo>
                <a:lnTo>
                  <a:pt x="809563" y="6507"/>
                </a:lnTo>
                <a:lnTo>
                  <a:pt x="761641" y="1644"/>
                </a:lnTo>
                <a:lnTo>
                  <a:pt x="712836"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22" name="object 15">
            <a:extLst>
              <a:ext uri="{FF2B5EF4-FFF2-40B4-BE49-F238E27FC236}">
                <a16:creationId xmlns:a16="http://schemas.microsoft.com/office/drawing/2014/main" id="{968E761A-B841-B816-D817-517AF6CAF55C}"/>
              </a:ext>
            </a:extLst>
          </p:cNvPr>
          <p:cNvSpPr txBox="1"/>
          <p:nvPr/>
        </p:nvSpPr>
        <p:spPr>
          <a:xfrm>
            <a:off x="1242166" y="461331"/>
            <a:ext cx="9985843" cy="618861"/>
          </a:xfrm>
          <a:prstGeom prst="rect">
            <a:avLst/>
          </a:prstGeom>
        </p:spPr>
        <p:txBody>
          <a:bodyPr vert="horz" wrap="square" lIns="0" tIns="21564" rIns="0" bIns="0" rtlCol="0">
            <a:spAutoFit/>
          </a:bodyPr>
          <a:lstStyle/>
          <a:p>
            <a:pPr defTabSz="554492"/>
            <a:r>
              <a:rPr lang="es-ES" sz="1940" b="1" kern="0" dirty="0">
                <a:solidFill>
                  <a:prstClr val="white"/>
                </a:solidFill>
                <a:latin typeface="Rooney Pro"/>
              </a:rPr>
              <a:t>La sexta palanca pretende impulsar la expansión de la IA en el sector privado, sobre todo en pymes</a:t>
            </a:r>
          </a:p>
        </p:txBody>
      </p:sp>
      <p:sp>
        <p:nvSpPr>
          <p:cNvPr id="24" name="CuadroTexto 23">
            <a:extLst>
              <a:ext uri="{FF2B5EF4-FFF2-40B4-BE49-F238E27FC236}">
                <a16:creationId xmlns:a16="http://schemas.microsoft.com/office/drawing/2014/main" id="{0E5A5AC6-AE81-4D59-8661-6A225290332A}"/>
              </a:ext>
            </a:extLst>
          </p:cNvPr>
          <p:cNvSpPr txBox="1"/>
          <p:nvPr/>
        </p:nvSpPr>
        <p:spPr>
          <a:xfrm>
            <a:off x="3111567" y="3323274"/>
            <a:ext cx="7403543" cy="329827"/>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lnSpc>
                <a:spcPct val="130000"/>
              </a:lnSpc>
              <a:spcBef>
                <a:spcPts val="0"/>
              </a:spcBef>
            </a:pPr>
            <a:r>
              <a:rPr lang="es-ES" sz="1698" kern="0">
                <a:solidFill>
                  <a:sysClr val="windowText" lastClr="000000"/>
                </a:solidFill>
              </a:rPr>
              <a:t>Incorporación de productos de IA al Kit digital (hasta 350M€)</a:t>
            </a:r>
          </a:p>
        </p:txBody>
      </p:sp>
      <p:sp>
        <p:nvSpPr>
          <p:cNvPr id="25" name="CuadroTexto 24">
            <a:extLst>
              <a:ext uri="{FF2B5EF4-FFF2-40B4-BE49-F238E27FC236}">
                <a16:creationId xmlns:a16="http://schemas.microsoft.com/office/drawing/2014/main" id="{9FD2DD56-99B1-C665-EA3B-61505A44D1D5}"/>
              </a:ext>
            </a:extLst>
          </p:cNvPr>
          <p:cNvSpPr txBox="1"/>
          <p:nvPr/>
        </p:nvSpPr>
        <p:spPr>
          <a:xfrm>
            <a:off x="3027973" y="2264192"/>
            <a:ext cx="8589948" cy="369004"/>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a:solidFill>
                  <a:sysClr val="windowText" lastClr="000000"/>
                </a:solidFill>
              </a:rPr>
              <a:t> Programa Kit </a:t>
            </a:r>
            <a:r>
              <a:rPr lang="es-ES" sz="1698" kern="0" err="1">
                <a:solidFill>
                  <a:sysClr val="windowText" lastClr="000000"/>
                </a:solidFill>
              </a:rPr>
              <a:t>Consulting</a:t>
            </a:r>
            <a:r>
              <a:rPr lang="es-ES" sz="1698" kern="0">
                <a:solidFill>
                  <a:sysClr val="windowText" lastClr="000000"/>
                </a:solidFill>
              </a:rPr>
              <a:t> (hasta 300M€) para contratar asesoramiento en la adopción de IA</a:t>
            </a:r>
          </a:p>
        </p:txBody>
      </p:sp>
      <p:sp>
        <p:nvSpPr>
          <p:cNvPr id="37" name="CuadroTexto 36">
            <a:extLst>
              <a:ext uri="{FF2B5EF4-FFF2-40B4-BE49-F238E27FC236}">
                <a16:creationId xmlns:a16="http://schemas.microsoft.com/office/drawing/2014/main" id="{02A4BAD7-5E5E-4FFE-7847-CC92E719A95B}"/>
              </a:ext>
            </a:extLst>
          </p:cNvPr>
          <p:cNvSpPr txBox="1"/>
          <p:nvPr/>
        </p:nvSpPr>
        <p:spPr>
          <a:xfrm>
            <a:off x="3111567" y="4837918"/>
            <a:ext cx="8735380" cy="760970"/>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dirty="0">
                <a:solidFill>
                  <a:sysClr val="windowText" lastClr="000000"/>
                </a:solidFill>
              </a:rPr>
              <a:t>Inversión de 400 M€ para facilitar acceso a financiación a empresas que desarrollan soluciones de IA</a:t>
            </a:r>
          </a:p>
        </p:txBody>
      </p:sp>
      <p:sp>
        <p:nvSpPr>
          <p:cNvPr id="3" name="Marcador de número de diapositiva 2">
            <a:extLst>
              <a:ext uri="{FF2B5EF4-FFF2-40B4-BE49-F238E27FC236}">
                <a16:creationId xmlns:a16="http://schemas.microsoft.com/office/drawing/2014/main" id="{2FB17A72-A1CC-AFE8-0684-027B029D9903}"/>
              </a:ext>
            </a:extLst>
          </p:cNvPr>
          <p:cNvSpPr>
            <a:spLocks noGrp="1"/>
          </p:cNvSpPr>
          <p:nvPr>
            <p:ph type="sldNum" sz="quarter" idx="7"/>
          </p:nvPr>
        </p:nvSpPr>
        <p:spPr>
          <a:xfrm>
            <a:off x="5602570" y="3620472"/>
            <a:ext cx="1700445" cy="168059"/>
          </a:xfrm>
        </p:spPr>
        <p:txBody>
          <a:bodyPr/>
          <a:lstStyle/>
          <a:p>
            <a:pPr defTabSz="554492"/>
            <a:fld id="{B6F15528-21DE-4FAA-801E-634DDDAF4B2B}" type="slidenum">
              <a:rPr lang="es-ES" sz="1092" kern="0">
                <a:solidFill>
                  <a:prstClr val="black">
                    <a:tint val="75000"/>
                  </a:prstClr>
                </a:solidFill>
              </a:rPr>
              <a:pPr defTabSz="554492"/>
              <a:t>8</a:t>
            </a:fld>
            <a:endParaRPr lang="es-ES" sz="1092" kern="0">
              <a:solidFill>
                <a:prstClr val="black">
                  <a:tint val="75000"/>
                </a:prstClr>
              </a:solidFill>
            </a:endParaRPr>
          </a:p>
        </p:txBody>
      </p:sp>
      <p:pic>
        <p:nvPicPr>
          <p:cNvPr id="7" name="Imagen 6">
            <a:extLst>
              <a:ext uri="{FF2B5EF4-FFF2-40B4-BE49-F238E27FC236}">
                <a16:creationId xmlns:a16="http://schemas.microsoft.com/office/drawing/2014/main" id="{BB3331C7-AA54-A9D0-5416-0027C99F4B19}"/>
              </a:ext>
            </a:extLst>
          </p:cNvPr>
          <p:cNvPicPr>
            <a:picLocks noChangeAspect="1"/>
          </p:cNvPicPr>
          <p:nvPr/>
        </p:nvPicPr>
        <p:blipFill>
          <a:blip r:embed="rId3"/>
          <a:stretch>
            <a:fillRect/>
          </a:stretch>
        </p:blipFill>
        <p:spPr>
          <a:xfrm>
            <a:off x="1105564" y="1936010"/>
            <a:ext cx="1922409" cy="1127567"/>
          </a:xfrm>
          <a:prstGeom prst="rect">
            <a:avLst/>
          </a:prstGeom>
        </p:spPr>
      </p:pic>
      <p:pic>
        <p:nvPicPr>
          <p:cNvPr id="18" name="Imagen 17">
            <a:extLst>
              <a:ext uri="{FF2B5EF4-FFF2-40B4-BE49-F238E27FC236}">
                <a16:creationId xmlns:a16="http://schemas.microsoft.com/office/drawing/2014/main" id="{BB50810C-B2EB-4D30-FC91-041A6110E453}"/>
              </a:ext>
            </a:extLst>
          </p:cNvPr>
          <p:cNvPicPr>
            <a:picLocks noChangeAspect="1"/>
          </p:cNvPicPr>
          <p:nvPr/>
        </p:nvPicPr>
        <p:blipFill>
          <a:blip r:embed="rId4"/>
          <a:stretch>
            <a:fillRect/>
          </a:stretch>
        </p:blipFill>
        <p:spPr>
          <a:xfrm>
            <a:off x="1200611" y="3063577"/>
            <a:ext cx="1589886" cy="731656"/>
          </a:xfrm>
          <a:prstGeom prst="rect">
            <a:avLst/>
          </a:prstGeom>
        </p:spPr>
      </p:pic>
      <p:sp>
        <p:nvSpPr>
          <p:cNvPr id="12" name="object 17">
            <a:extLst>
              <a:ext uri="{FF2B5EF4-FFF2-40B4-BE49-F238E27FC236}">
                <a16:creationId xmlns:a16="http://schemas.microsoft.com/office/drawing/2014/main" id="{00E05FE7-081C-5D2C-CD37-FC8A2D3ADE34}"/>
              </a:ext>
            </a:extLst>
          </p:cNvPr>
          <p:cNvSpPr txBox="1"/>
          <p:nvPr/>
        </p:nvSpPr>
        <p:spPr>
          <a:xfrm>
            <a:off x="166824" y="486032"/>
            <a:ext cx="847346" cy="830698"/>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2</a:t>
            </a:r>
            <a:endParaRPr lang="es-ES" sz="1698" b="1" kern="0" spc="-15">
              <a:solidFill>
                <a:prstClr val="white"/>
              </a:solidFill>
              <a:latin typeface="Frutiger"/>
              <a:cs typeface="Frutiger"/>
            </a:endParaRP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6</a:t>
            </a:r>
            <a:endParaRPr lang="es-ES" sz="1213" kern="0" spc="-15">
              <a:solidFill>
                <a:prstClr val="white"/>
              </a:solidFill>
              <a:latin typeface="Frutiger"/>
            </a:endParaRPr>
          </a:p>
          <a:p>
            <a:pPr marL="7701" algn="ctr" defTabSz="554492">
              <a:spcBef>
                <a:spcPts val="64"/>
              </a:spcBef>
            </a:pPr>
            <a:endParaRPr lang="es-ES" sz="1213" kern="0" spc="-15">
              <a:solidFill>
                <a:prstClr val="white"/>
              </a:solidFill>
              <a:latin typeface="Frutiger"/>
            </a:endParaRPr>
          </a:p>
        </p:txBody>
      </p:sp>
      <p:cxnSp>
        <p:nvCxnSpPr>
          <p:cNvPr id="13" name="Conector recto 12">
            <a:extLst>
              <a:ext uri="{FF2B5EF4-FFF2-40B4-BE49-F238E27FC236}">
                <a16:creationId xmlns:a16="http://schemas.microsoft.com/office/drawing/2014/main" id="{DA27CE04-95CD-A187-2C78-5F88409C2E93}"/>
              </a:ext>
            </a:extLst>
          </p:cNvPr>
          <p:cNvCxnSpPr>
            <a:cxnSpLocks/>
          </p:cNvCxnSpPr>
          <p:nvPr/>
        </p:nvCxnSpPr>
        <p:spPr>
          <a:xfrm>
            <a:off x="150922" y="76256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EC3B3C21-1156-2D14-8214-60C0BC85BCB5}"/>
              </a:ext>
            </a:extLst>
          </p:cNvPr>
          <p:cNvPicPr>
            <a:picLocks noChangeAspect="1"/>
          </p:cNvPicPr>
          <p:nvPr/>
        </p:nvPicPr>
        <p:blipFill>
          <a:blip r:embed="rId5"/>
          <a:stretch>
            <a:fillRect/>
          </a:stretch>
        </p:blipFill>
        <p:spPr>
          <a:xfrm>
            <a:off x="931808" y="5135689"/>
            <a:ext cx="2028199" cy="351586"/>
          </a:xfrm>
          <a:prstGeom prst="rect">
            <a:avLst/>
          </a:prstGeom>
        </p:spPr>
      </p:pic>
      <p:sp>
        <p:nvSpPr>
          <p:cNvPr id="9" name="object 5">
            <a:extLst>
              <a:ext uri="{FF2B5EF4-FFF2-40B4-BE49-F238E27FC236}">
                <a16:creationId xmlns:a16="http://schemas.microsoft.com/office/drawing/2014/main" id="{0D5AA96B-4380-0B1F-D675-6B6DCF3CE3BA}"/>
              </a:ext>
            </a:extLst>
          </p:cNvPr>
          <p:cNvSpPr txBox="1"/>
          <p:nvPr/>
        </p:nvSpPr>
        <p:spPr>
          <a:xfrm>
            <a:off x="8227987" y="19681"/>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370108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022089" y="43402"/>
            <a:ext cx="1952662" cy="122517"/>
          </a:xfrm>
          <a:prstGeom prst="rect">
            <a:avLst/>
          </a:prstGeom>
        </p:spPr>
        <p:txBody>
          <a:bodyPr vert="horz" wrap="square" lIns="0" tIns="10397" rIns="0" bIns="0" rtlCol="0">
            <a:spAutoFit/>
          </a:bodyPr>
          <a:lstStyle/>
          <a:p>
            <a:pPr marL="7701" defTabSz="554492">
              <a:spcBef>
                <a:spcPts val="82"/>
              </a:spcBef>
            </a:pPr>
            <a:r>
              <a:rPr sz="728" kern="0">
                <a:solidFill>
                  <a:srgbClr val="FFFFFF"/>
                </a:solidFill>
                <a:latin typeface="Open Sans"/>
                <a:cs typeface="Open Sans"/>
              </a:rPr>
              <a:t>Estrategia</a:t>
            </a:r>
            <a:r>
              <a:rPr sz="728" kern="0" spc="64">
                <a:solidFill>
                  <a:srgbClr val="FFFFFF"/>
                </a:solidFill>
                <a:latin typeface="Open Sans"/>
                <a:cs typeface="Open Sans"/>
              </a:rPr>
              <a:t> </a:t>
            </a:r>
            <a:r>
              <a:rPr sz="728" kern="0">
                <a:solidFill>
                  <a:srgbClr val="FFFFFF"/>
                </a:solidFill>
                <a:latin typeface="Open Sans"/>
                <a:cs typeface="Open Sans"/>
              </a:rPr>
              <a:t>reforzada</a:t>
            </a:r>
            <a:r>
              <a:rPr sz="728" kern="0" spc="64">
                <a:solidFill>
                  <a:srgbClr val="FFFFFF"/>
                </a:solidFill>
                <a:latin typeface="Open Sans"/>
                <a:cs typeface="Open Sans"/>
              </a:rPr>
              <a:t> </a:t>
            </a:r>
            <a:r>
              <a:rPr sz="728" kern="0">
                <a:solidFill>
                  <a:srgbClr val="FFFFFF"/>
                </a:solidFill>
                <a:latin typeface="Open Sans"/>
                <a:cs typeface="Open Sans"/>
              </a:rPr>
              <a:t>de</a:t>
            </a:r>
            <a:r>
              <a:rPr sz="728" kern="0" spc="67">
                <a:solidFill>
                  <a:srgbClr val="FFFFFF"/>
                </a:solidFill>
                <a:latin typeface="Open Sans"/>
                <a:cs typeface="Open Sans"/>
              </a:rPr>
              <a:t> </a:t>
            </a:r>
            <a:r>
              <a:rPr sz="728" kern="0">
                <a:solidFill>
                  <a:srgbClr val="FFFFFF"/>
                </a:solidFill>
                <a:latin typeface="Open Sans"/>
                <a:cs typeface="Open Sans"/>
              </a:rPr>
              <a:t>inteligencia</a:t>
            </a:r>
            <a:r>
              <a:rPr sz="728" kern="0" spc="64">
                <a:solidFill>
                  <a:srgbClr val="FFFFFF"/>
                </a:solidFill>
                <a:latin typeface="Open Sans"/>
                <a:cs typeface="Open Sans"/>
              </a:rPr>
              <a:t> </a:t>
            </a:r>
            <a:r>
              <a:rPr sz="728" kern="0" spc="-6">
                <a:solidFill>
                  <a:srgbClr val="FFFFFF"/>
                </a:solidFill>
                <a:latin typeface="Open Sans"/>
                <a:cs typeface="Open Sans"/>
              </a:rPr>
              <a:t>artificial</a:t>
            </a:r>
            <a:endParaRPr sz="728" kern="0">
              <a:solidFill>
                <a:sysClr val="windowText" lastClr="000000"/>
              </a:solidFill>
              <a:latin typeface="Open Sans"/>
              <a:cs typeface="Open Sans"/>
            </a:endParaRPr>
          </a:p>
        </p:txBody>
      </p:sp>
      <p:sp>
        <p:nvSpPr>
          <p:cNvPr id="19" name="object 15">
            <a:extLst>
              <a:ext uri="{FF2B5EF4-FFF2-40B4-BE49-F238E27FC236}">
                <a16:creationId xmlns:a16="http://schemas.microsoft.com/office/drawing/2014/main" id="{6DDB7B7E-7047-DACA-ED30-2775158D5007}"/>
              </a:ext>
            </a:extLst>
          </p:cNvPr>
          <p:cNvSpPr txBox="1"/>
          <p:nvPr/>
        </p:nvSpPr>
        <p:spPr>
          <a:xfrm>
            <a:off x="1258068" y="470710"/>
            <a:ext cx="9985843" cy="618861"/>
          </a:xfrm>
          <a:prstGeom prst="rect">
            <a:avLst/>
          </a:prstGeom>
        </p:spPr>
        <p:txBody>
          <a:bodyPr vert="horz" wrap="square" lIns="0" tIns="21564" rIns="0" bIns="0" rtlCol="0">
            <a:spAutoFit/>
          </a:bodyPr>
          <a:lstStyle/>
          <a:p>
            <a:pPr defTabSz="554492"/>
            <a:r>
              <a:rPr lang="es-ES" sz="1940" b="1" kern="0">
                <a:solidFill>
                  <a:prstClr val="white"/>
                </a:solidFill>
                <a:latin typeface="Rooney Pro"/>
              </a:rPr>
              <a:t>La quinta palanca es el impulso de la IA en el sector público, no sólo para mejorar los servicios a los ciudadanos sino como catalizador del cambio en el sector privado</a:t>
            </a:r>
          </a:p>
        </p:txBody>
      </p:sp>
      <p:sp>
        <p:nvSpPr>
          <p:cNvPr id="20" name="object 17">
            <a:extLst>
              <a:ext uri="{FF2B5EF4-FFF2-40B4-BE49-F238E27FC236}">
                <a16:creationId xmlns:a16="http://schemas.microsoft.com/office/drawing/2014/main" id="{A0D54851-A2B5-6E18-2624-9D8431D5373C}"/>
              </a:ext>
            </a:extLst>
          </p:cNvPr>
          <p:cNvSpPr txBox="1"/>
          <p:nvPr/>
        </p:nvSpPr>
        <p:spPr>
          <a:xfrm>
            <a:off x="440173" y="486126"/>
            <a:ext cx="491635" cy="535361"/>
          </a:xfrm>
          <a:prstGeom prst="rect">
            <a:avLst/>
          </a:prstGeom>
        </p:spPr>
        <p:txBody>
          <a:bodyPr vert="horz" wrap="square" lIns="0" tIns="8086" rIns="0" bIns="0" rtlCol="0">
            <a:spAutoFit/>
          </a:bodyPr>
          <a:lstStyle/>
          <a:p>
            <a:pPr marL="7701" defTabSz="554492">
              <a:spcBef>
                <a:spcPts val="64"/>
              </a:spcBef>
            </a:pPr>
            <a:r>
              <a:rPr lang="es-ES" sz="3426" kern="0" spc="-15">
                <a:solidFill>
                  <a:prstClr val="white"/>
                </a:solidFill>
                <a:latin typeface="Frutiger"/>
                <a:cs typeface="Frutiger"/>
              </a:rPr>
              <a:t>2</a:t>
            </a:r>
            <a:endParaRPr sz="3426" kern="0">
              <a:solidFill>
                <a:prstClr val="white"/>
              </a:solidFill>
              <a:latin typeface="Frutiger"/>
              <a:cs typeface="Frutiger"/>
            </a:endParaRPr>
          </a:p>
        </p:txBody>
      </p:sp>
      <p:sp>
        <p:nvSpPr>
          <p:cNvPr id="8" name="object 2">
            <a:extLst>
              <a:ext uri="{FF2B5EF4-FFF2-40B4-BE49-F238E27FC236}">
                <a16:creationId xmlns:a16="http://schemas.microsoft.com/office/drawing/2014/main" id="{3FD8810F-F3BD-D14F-05CE-A67589F3DB3B}"/>
              </a:ext>
            </a:extLst>
          </p:cNvPr>
          <p:cNvSpPr/>
          <p:nvPr/>
        </p:nvSpPr>
        <p:spPr>
          <a:xfrm>
            <a:off x="428" y="0"/>
            <a:ext cx="4849118" cy="254143"/>
          </a:xfrm>
          <a:custGeom>
            <a:avLst/>
            <a:gdLst/>
            <a:ahLst/>
            <a:cxnLst/>
            <a:rect l="l" t="t" r="r" b="b"/>
            <a:pathLst>
              <a:path w="7996555" h="419100">
                <a:moveTo>
                  <a:pt x="7995955" y="0"/>
                </a:moveTo>
                <a:lnTo>
                  <a:pt x="0" y="0"/>
                </a:lnTo>
                <a:lnTo>
                  <a:pt x="0" y="418835"/>
                </a:lnTo>
                <a:lnTo>
                  <a:pt x="7995955" y="418835"/>
                </a:lnTo>
                <a:lnTo>
                  <a:pt x="7995955" y="0"/>
                </a:lnTo>
                <a:close/>
              </a:path>
            </a:pathLst>
          </a:custGeom>
          <a:solidFill>
            <a:schemeClr val="accent3">
              <a:lumMod val="75000"/>
            </a:schemeClr>
          </a:solidFill>
        </p:spPr>
        <p:txBody>
          <a:bodyPr wrap="square" lIns="0" tIns="0" rIns="0" bIns="0" rtlCol="0"/>
          <a:lstStyle/>
          <a:p>
            <a:pPr defTabSz="554492"/>
            <a:endParaRPr sz="1092" kern="0">
              <a:solidFill>
                <a:sysClr val="windowText" lastClr="000000"/>
              </a:solidFill>
            </a:endParaRPr>
          </a:p>
        </p:txBody>
      </p:sp>
      <p:sp>
        <p:nvSpPr>
          <p:cNvPr id="10" name="object 4">
            <a:extLst>
              <a:ext uri="{FF2B5EF4-FFF2-40B4-BE49-F238E27FC236}">
                <a16:creationId xmlns:a16="http://schemas.microsoft.com/office/drawing/2014/main" id="{61262682-B447-F73D-5D90-1B0660DAB233}"/>
              </a:ext>
            </a:extLst>
          </p:cNvPr>
          <p:cNvSpPr/>
          <p:nvPr/>
        </p:nvSpPr>
        <p:spPr>
          <a:xfrm>
            <a:off x="428" y="0"/>
            <a:ext cx="12191166" cy="254143"/>
          </a:xfrm>
          <a:custGeom>
            <a:avLst/>
            <a:gdLst/>
            <a:ahLst/>
            <a:cxnLst/>
            <a:rect l="l" t="t" r="r" b="b"/>
            <a:pathLst>
              <a:path w="12108180" h="419100">
                <a:moveTo>
                  <a:pt x="12108144" y="0"/>
                </a:moveTo>
                <a:lnTo>
                  <a:pt x="0" y="0"/>
                </a:lnTo>
                <a:lnTo>
                  <a:pt x="0" y="418835"/>
                </a:lnTo>
                <a:lnTo>
                  <a:pt x="12108144" y="418835"/>
                </a:lnTo>
                <a:lnTo>
                  <a:pt x="12108144" y="0"/>
                </a:lnTo>
                <a:close/>
              </a:path>
            </a:pathLst>
          </a:custGeom>
          <a:solidFill>
            <a:srgbClr val="00B7CC"/>
          </a:solidFill>
        </p:spPr>
        <p:txBody>
          <a:bodyPr wrap="square" lIns="0" tIns="0" rIns="0" bIns="0" rtlCol="0"/>
          <a:lstStyle/>
          <a:p>
            <a:pPr defTabSz="554492"/>
            <a:endParaRPr sz="1455" kern="0">
              <a:solidFill>
                <a:sysClr val="windowText" lastClr="000000"/>
              </a:solidFill>
            </a:endParaRPr>
          </a:p>
        </p:txBody>
      </p:sp>
      <p:sp>
        <p:nvSpPr>
          <p:cNvPr id="28" name="CuadroTexto 27">
            <a:extLst>
              <a:ext uri="{FF2B5EF4-FFF2-40B4-BE49-F238E27FC236}">
                <a16:creationId xmlns:a16="http://schemas.microsoft.com/office/drawing/2014/main" id="{E70677F6-97AD-A449-BDFE-0EA25292550E}"/>
              </a:ext>
            </a:extLst>
          </p:cNvPr>
          <p:cNvSpPr txBox="1"/>
          <p:nvPr/>
        </p:nvSpPr>
        <p:spPr>
          <a:xfrm>
            <a:off x="977366" y="1568660"/>
            <a:ext cx="9864154" cy="274068"/>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latin typeface="Open Sans Semibold"/>
                <a:cs typeface="Open Sans Semibold"/>
              </a:defRPr>
            </a:lvl1pPr>
          </a:lstStyle>
          <a:p>
            <a:pPr marL="7701" algn="ctr" defTabSz="554492">
              <a:lnSpc>
                <a:spcPts val="2038"/>
              </a:lnSpc>
              <a:spcBef>
                <a:spcPts val="61"/>
              </a:spcBef>
            </a:pPr>
            <a:r>
              <a:rPr lang="es-ES" sz="2183" kern="0">
                <a:solidFill>
                  <a:srgbClr val="FF0000"/>
                </a:solidFill>
                <a:latin typeface="Frutiger"/>
                <a:ea typeface="DINPro"/>
                <a:cs typeface="DINPro"/>
              </a:rPr>
              <a:t>Faro de conocimiento y </a:t>
            </a:r>
            <a:r>
              <a:rPr lang="es-ES" sz="2183" kern="0" err="1">
                <a:solidFill>
                  <a:srgbClr val="FF0000"/>
                </a:solidFill>
                <a:latin typeface="Frutiger"/>
                <a:ea typeface="DINPro"/>
                <a:cs typeface="DINPro"/>
              </a:rPr>
              <a:t>co-creación</a:t>
            </a:r>
            <a:r>
              <a:rPr lang="es-ES" sz="2183" kern="0">
                <a:solidFill>
                  <a:srgbClr val="FF0000"/>
                </a:solidFill>
                <a:latin typeface="Frutiger"/>
                <a:ea typeface="DINPro"/>
                <a:cs typeface="DINPro"/>
              </a:rPr>
              <a:t> de gobernanza de la IA</a:t>
            </a:r>
            <a:endParaRPr lang="es-ES" sz="2183" kern="0">
              <a:solidFill>
                <a:srgbClr val="FF0000"/>
              </a:solidFill>
              <a:latin typeface="Frutiger"/>
            </a:endParaRPr>
          </a:p>
        </p:txBody>
      </p:sp>
      <p:sp>
        <p:nvSpPr>
          <p:cNvPr id="4" name="CuadroTexto 3">
            <a:extLst>
              <a:ext uri="{FF2B5EF4-FFF2-40B4-BE49-F238E27FC236}">
                <a16:creationId xmlns:a16="http://schemas.microsoft.com/office/drawing/2014/main" id="{A2F835E9-EFAB-91C6-B7FB-AF834108BB7D}"/>
              </a:ext>
            </a:extLst>
          </p:cNvPr>
          <p:cNvSpPr txBox="1"/>
          <p:nvPr/>
        </p:nvSpPr>
        <p:spPr>
          <a:xfrm>
            <a:off x="839252" y="2238612"/>
            <a:ext cx="9864154" cy="264257"/>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effectLst/>
                <a:latin typeface="DINPro"/>
                <a:ea typeface="DINPro"/>
                <a:cs typeface="DINPro"/>
              </a:defRPr>
            </a:lvl1pPr>
          </a:lstStyle>
          <a:p>
            <a:pPr marL="7701" defTabSz="554492">
              <a:lnSpc>
                <a:spcPts val="2038"/>
              </a:lnSpc>
              <a:spcBef>
                <a:spcPts val="61"/>
              </a:spcBef>
            </a:pPr>
            <a:r>
              <a:rPr lang="es-ES" sz="1698" kern="0">
                <a:solidFill>
                  <a:srgbClr val="00B7CC"/>
                </a:solidFill>
              </a:rPr>
              <a:t>Creación de un </a:t>
            </a:r>
            <a:r>
              <a:rPr lang="es-ES" sz="1698" i="1" kern="0" err="1">
                <a:solidFill>
                  <a:srgbClr val="00B7CC"/>
                </a:solidFill>
              </a:rPr>
              <a:t>think</a:t>
            </a:r>
            <a:r>
              <a:rPr lang="es-ES" sz="1698" i="1" kern="0">
                <a:solidFill>
                  <a:srgbClr val="00B7CC"/>
                </a:solidFill>
              </a:rPr>
              <a:t> &amp; do </a:t>
            </a:r>
            <a:r>
              <a:rPr lang="es-ES" sz="1698" i="1" kern="0" err="1">
                <a:solidFill>
                  <a:srgbClr val="00B7CC"/>
                </a:solidFill>
              </a:rPr>
              <a:t>tank</a:t>
            </a:r>
            <a:endParaRPr lang="es-ES" sz="1698" i="1" kern="0">
              <a:solidFill>
                <a:srgbClr val="00B7CC"/>
              </a:solidFill>
            </a:endParaRPr>
          </a:p>
        </p:txBody>
      </p:sp>
      <p:sp>
        <p:nvSpPr>
          <p:cNvPr id="2" name="object 4">
            <a:extLst>
              <a:ext uri="{FF2B5EF4-FFF2-40B4-BE49-F238E27FC236}">
                <a16:creationId xmlns:a16="http://schemas.microsoft.com/office/drawing/2014/main" id="{05FA7C18-655D-B8FD-659D-F724FBF1A307}"/>
              </a:ext>
            </a:extLst>
          </p:cNvPr>
          <p:cNvSpPr/>
          <p:nvPr/>
        </p:nvSpPr>
        <p:spPr>
          <a:xfrm>
            <a:off x="590497" y="347638"/>
            <a:ext cx="11601076" cy="864855"/>
          </a:xfrm>
          <a:custGeom>
            <a:avLst/>
            <a:gdLst/>
            <a:ahLst/>
            <a:cxnLst/>
            <a:rect l="l" t="t" r="r" b="b"/>
            <a:pathLst>
              <a:path w="6414770" h="1426210">
                <a:moveTo>
                  <a:pt x="6414642" y="0"/>
                </a:moveTo>
                <a:lnTo>
                  <a:pt x="0" y="0"/>
                </a:lnTo>
                <a:lnTo>
                  <a:pt x="0" y="1425673"/>
                </a:lnTo>
                <a:lnTo>
                  <a:pt x="6414642" y="1425673"/>
                </a:lnTo>
                <a:lnTo>
                  <a:pt x="6414642" y="0"/>
                </a:lnTo>
                <a:close/>
              </a:path>
            </a:pathLst>
          </a:custGeom>
          <a:solidFill>
            <a:srgbClr val="00B7CC"/>
          </a:solidFill>
        </p:spPr>
        <p:txBody>
          <a:bodyPr wrap="square" lIns="0" tIns="0" rIns="0" bIns="0" rtlCol="0"/>
          <a:lstStyle/>
          <a:p>
            <a:pPr defTabSz="554492"/>
            <a:endParaRPr sz="1092" kern="0">
              <a:solidFill>
                <a:sysClr val="windowText" lastClr="000000"/>
              </a:solidFill>
            </a:endParaRPr>
          </a:p>
        </p:txBody>
      </p:sp>
      <p:sp>
        <p:nvSpPr>
          <p:cNvPr id="6" name="object 8">
            <a:extLst>
              <a:ext uri="{FF2B5EF4-FFF2-40B4-BE49-F238E27FC236}">
                <a16:creationId xmlns:a16="http://schemas.microsoft.com/office/drawing/2014/main" id="{AC74BCF9-FE38-B4D2-8029-4E1B8D8E62AE}"/>
              </a:ext>
            </a:extLst>
          </p:cNvPr>
          <p:cNvSpPr/>
          <p:nvPr/>
        </p:nvSpPr>
        <p:spPr>
          <a:xfrm>
            <a:off x="158069" y="347638"/>
            <a:ext cx="864855" cy="864855"/>
          </a:xfrm>
          <a:custGeom>
            <a:avLst/>
            <a:gdLst/>
            <a:ahLst/>
            <a:cxnLst/>
            <a:rect l="l" t="t" r="r" b="b"/>
            <a:pathLst>
              <a:path w="1426209" h="1426210">
                <a:moveTo>
                  <a:pt x="712836" y="0"/>
                </a:moveTo>
                <a:lnTo>
                  <a:pt x="664031" y="1644"/>
                </a:lnTo>
                <a:lnTo>
                  <a:pt x="616107" y="6507"/>
                </a:lnTo>
                <a:lnTo>
                  <a:pt x="569173" y="14482"/>
                </a:lnTo>
                <a:lnTo>
                  <a:pt x="523334" y="25463"/>
                </a:lnTo>
                <a:lnTo>
                  <a:pt x="478696" y="39344"/>
                </a:lnTo>
                <a:lnTo>
                  <a:pt x="435366" y="56018"/>
                </a:lnTo>
                <a:lnTo>
                  <a:pt x="393449" y="75380"/>
                </a:lnTo>
                <a:lnTo>
                  <a:pt x="353051" y="97324"/>
                </a:lnTo>
                <a:lnTo>
                  <a:pt x="314280" y="121742"/>
                </a:lnTo>
                <a:lnTo>
                  <a:pt x="277241" y="148529"/>
                </a:lnTo>
                <a:lnTo>
                  <a:pt x="242039" y="177580"/>
                </a:lnTo>
                <a:lnTo>
                  <a:pt x="208782" y="208786"/>
                </a:lnTo>
                <a:lnTo>
                  <a:pt x="177576" y="242044"/>
                </a:lnTo>
                <a:lnTo>
                  <a:pt x="148526" y="277245"/>
                </a:lnTo>
                <a:lnTo>
                  <a:pt x="121739" y="314285"/>
                </a:lnTo>
                <a:lnTo>
                  <a:pt x="97321" y="353056"/>
                </a:lnTo>
                <a:lnTo>
                  <a:pt x="75378" y="393453"/>
                </a:lnTo>
                <a:lnTo>
                  <a:pt x="56017" y="435370"/>
                </a:lnTo>
                <a:lnTo>
                  <a:pt x="39343" y="478700"/>
                </a:lnTo>
                <a:lnTo>
                  <a:pt x="25462" y="523338"/>
                </a:lnTo>
                <a:lnTo>
                  <a:pt x="14482" y="569176"/>
                </a:lnTo>
                <a:lnTo>
                  <a:pt x="6507" y="616110"/>
                </a:lnTo>
                <a:lnTo>
                  <a:pt x="1644" y="664032"/>
                </a:lnTo>
                <a:lnTo>
                  <a:pt x="0" y="712836"/>
                </a:lnTo>
                <a:lnTo>
                  <a:pt x="1644" y="761641"/>
                </a:lnTo>
                <a:lnTo>
                  <a:pt x="6507" y="809563"/>
                </a:lnTo>
                <a:lnTo>
                  <a:pt x="14482" y="856497"/>
                </a:lnTo>
                <a:lnTo>
                  <a:pt x="25462" y="902335"/>
                </a:lnTo>
                <a:lnTo>
                  <a:pt x="39343" y="946973"/>
                </a:lnTo>
                <a:lnTo>
                  <a:pt x="56017" y="990303"/>
                </a:lnTo>
                <a:lnTo>
                  <a:pt x="75378" y="1032220"/>
                </a:lnTo>
                <a:lnTo>
                  <a:pt x="97321" y="1072617"/>
                </a:lnTo>
                <a:lnTo>
                  <a:pt x="121739" y="1111388"/>
                </a:lnTo>
                <a:lnTo>
                  <a:pt x="148526" y="1148428"/>
                </a:lnTo>
                <a:lnTo>
                  <a:pt x="177576" y="1183629"/>
                </a:lnTo>
                <a:lnTo>
                  <a:pt x="208782" y="1216887"/>
                </a:lnTo>
                <a:lnTo>
                  <a:pt x="242039" y="1248093"/>
                </a:lnTo>
                <a:lnTo>
                  <a:pt x="277241" y="1277143"/>
                </a:lnTo>
                <a:lnTo>
                  <a:pt x="314280" y="1303931"/>
                </a:lnTo>
                <a:lnTo>
                  <a:pt x="353051" y="1328349"/>
                </a:lnTo>
                <a:lnTo>
                  <a:pt x="393449" y="1350292"/>
                </a:lnTo>
                <a:lnTo>
                  <a:pt x="435366" y="1369654"/>
                </a:lnTo>
                <a:lnTo>
                  <a:pt x="478696" y="1386329"/>
                </a:lnTo>
                <a:lnTo>
                  <a:pt x="523334" y="1400210"/>
                </a:lnTo>
                <a:lnTo>
                  <a:pt x="569173" y="1411191"/>
                </a:lnTo>
                <a:lnTo>
                  <a:pt x="616107" y="1419166"/>
                </a:lnTo>
                <a:lnTo>
                  <a:pt x="664031" y="1424029"/>
                </a:lnTo>
                <a:lnTo>
                  <a:pt x="712836" y="1425673"/>
                </a:lnTo>
                <a:lnTo>
                  <a:pt x="761641" y="1424029"/>
                </a:lnTo>
                <a:lnTo>
                  <a:pt x="809563" y="1419166"/>
                </a:lnTo>
                <a:lnTo>
                  <a:pt x="856496" y="1411191"/>
                </a:lnTo>
                <a:lnTo>
                  <a:pt x="902334" y="1400210"/>
                </a:lnTo>
                <a:lnTo>
                  <a:pt x="946971" y="1386329"/>
                </a:lnTo>
                <a:lnTo>
                  <a:pt x="990301" y="1369654"/>
                </a:lnTo>
                <a:lnTo>
                  <a:pt x="1032217" y="1350292"/>
                </a:lnTo>
                <a:lnTo>
                  <a:pt x="1072614" y="1328349"/>
                </a:lnTo>
                <a:lnTo>
                  <a:pt x="1111385" y="1303931"/>
                </a:lnTo>
                <a:lnTo>
                  <a:pt x="1148424" y="1277143"/>
                </a:lnTo>
                <a:lnTo>
                  <a:pt x="1183625" y="1248093"/>
                </a:lnTo>
                <a:lnTo>
                  <a:pt x="1216881" y="1216887"/>
                </a:lnTo>
                <a:lnTo>
                  <a:pt x="1248087" y="1183629"/>
                </a:lnTo>
                <a:lnTo>
                  <a:pt x="1277137" y="1148428"/>
                </a:lnTo>
                <a:lnTo>
                  <a:pt x="1303924" y="1111388"/>
                </a:lnTo>
                <a:lnTo>
                  <a:pt x="1328341" y="1072617"/>
                </a:lnTo>
                <a:lnTo>
                  <a:pt x="1350284" y="1032220"/>
                </a:lnTo>
                <a:lnTo>
                  <a:pt x="1369646" y="990303"/>
                </a:lnTo>
                <a:lnTo>
                  <a:pt x="1386320" y="946973"/>
                </a:lnTo>
                <a:lnTo>
                  <a:pt x="1400200" y="902335"/>
                </a:lnTo>
                <a:lnTo>
                  <a:pt x="1411181" y="856497"/>
                </a:lnTo>
                <a:lnTo>
                  <a:pt x="1419156" y="809563"/>
                </a:lnTo>
                <a:lnTo>
                  <a:pt x="1424018" y="761641"/>
                </a:lnTo>
                <a:lnTo>
                  <a:pt x="1425663" y="712836"/>
                </a:lnTo>
                <a:lnTo>
                  <a:pt x="1424018" y="664032"/>
                </a:lnTo>
                <a:lnTo>
                  <a:pt x="1419156" y="616110"/>
                </a:lnTo>
                <a:lnTo>
                  <a:pt x="1411181" y="569176"/>
                </a:lnTo>
                <a:lnTo>
                  <a:pt x="1400200" y="523338"/>
                </a:lnTo>
                <a:lnTo>
                  <a:pt x="1386320" y="478700"/>
                </a:lnTo>
                <a:lnTo>
                  <a:pt x="1369646" y="435370"/>
                </a:lnTo>
                <a:lnTo>
                  <a:pt x="1350284" y="393453"/>
                </a:lnTo>
                <a:lnTo>
                  <a:pt x="1328341" y="353056"/>
                </a:lnTo>
                <a:lnTo>
                  <a:pt x="1303924" y="314285"/>
                </a:lnTo>
                <a:lnTo>
                  <a:pt x="1277137" y="277245"/>
                </a:lnTo>
                <a:lnTo>
                  <a:pt x="1248087" y="242044"/>
                </a:lnTo>
                <a:lnTo>
                  <a:pt x="1216881" y="208786"/>
                </a:lnTo>
                <a:lnTo>
                  <a:pt x="1183625" y="177580"/>
                </a:lnTo>
                <a:lnTo>
                  <a:pt x="1148424" y="148529"/>
                </a:lnTo>
                <a:lnTo>
                  <a:pt x="1111385" y="121742"/>
                </a:lnTo>
                <a:lnTo>
                  <a:pt x="1072614" y="97324"/>
                </a:lnTo>
                <a:lnTo>
                  <a:pt x="1032217" y="75380"/>
                </a:lnTo>
                <a:lnTo>
                  <a:pt x="990301" y="56018"/>
                </a:lnTo>
                <a:lnTo>
                  <a:pt x="946971" y="39344"/>
                </a:lnTo>
                <a:lnTo>
                  <a:pt x="902334" y="25463"/>
                </a:lnTo>
                <a:lnTo>
                  <a:pt x="856496" y="14482"/>
                </a:lnTo>
                <a:lnTo>
                  <a:pt x="809563" y="6507"/>
                </a:lnTo>
                <a:lnTo>
                  <a:pt x="761641" y="1644"/>
                </a:lnTo>
                <a:lnTo>
                  <a:pt x="712836" y="0"/>
                </a:lnTo>
                <a:close/>
              </a:path>
            </a:pathLst>
          </a:custGeom>
          <a:solidFill>
            <a:srgbClr val="EF4650"/>
          </a:solidFill>
        </p:spPr>
        <p:txBody>
          <a:bodyPr wrap="square" lIns="0" tIns="0" rIns="0" bIns="0" rtlCol="0"/>
          <a:lstStyle/>
          <a:p>
            <a:pPr defTabSz="554492"/>
            <a:endParaRPr sz="1092" kern="0">
              <a:solidFill>
                <a:sysClr val="windowText" lastClr="000000"/>
              </a:solidFill>
            </a:endParaRPr>
          </a:p>
        </p:txBody>
      </p:sp>
      <p:sp>
        <p:nvSpPr>
          <p:cNvPr id="22" name="object 15">
            <a:extLst>
              <a:ext uri="{FF2B5EF4-FFF2-40B4-BE49-F238E27FC236}">
                <a16:creationId xmlns:a16="http://schemas.microsoft.com/office/drawing/2014/main" id="{968E761A-B841-B816-D817-517AF6CAF55C}"/>
              </a:ext>
            </a:extLst>
          </p:cNvPr>
          <p:cNvSpPr txBox="1"/>
          <p:nvPr/>
        </p:nvSpPr>
        <p:spPr>
          <a:xfrm>
            <a:off x="1216888" y="444703"/>
            <a:ext cx="9985843" cy="618861"/>
          </a:xfrm>
          <a:prstGeom prst="rect">
            <a:avLst/>
          </a:prstGeom>
        </p:spPr>
        <p:txBody>
          <a:bodyPr vert="horz" wrap="square" lIns="0" tIns="21564" rIns="0" bIns="0" rtlCol="0">
            <a:spAutoFit/>
          </a:bodyPr>
          <a:lstStyle/>
          <a:p>
            <a:pPr defTabSz="554492"/>
            <a:r>
              <a:rPr lang="es-ES" sz="1940" b="1" kern="0">
                <a:solidFill>
                  <a:prstClr val="white"/>
                </a:solidFill>
                <a:latin typeface="Rooney Pro"/>
              </a:rPr>
              <a:t>La octava palanca es el fomento de una IA transparente, responsable y ética a través del desarrollo de las funciones de la AESIA (Agencia Española de Supervisión de la IA)</a:t>
            </a:r>
          </a:p>
        </p:txBody>
      </p:sp>
      <p:sp>
        <p:nvSpPr>
          <p:cNvPr id="3" name="CuadroTexto 2">
            <a:extLst>
              <a:ext uri="{FF2B5EF4-FFF2-40B4-BE49-F238E27FC236}">
                <a16:creationId xmlns:a16="http://schemas.microsoft.com/office/drawing/2014/main" id="{6CC3CB73-C8A5-71C1-EBFE-5BA36F86AA0C}"/>
              </a:ext>
            </a:extLst>
          </p:cNvPr>
          <p:cNvSpPr txBox="1"/>
          <p:nvPr/>
        </p:nvSpPr>
        <p:spPr>
          <a:xfrm>
            <a:off x="848400" y="3847556"/>
            <a:ext cx="9864154" cy="264257"/>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effectLst/>
                <a:latin typeface="DINPro"/>
                <a:ea typeface="DINPro"/>
                <a:cs typeface="DINPro"/>
              </a:defRPr>
            </a:lvl1pPr>
          </a:lstStyle>
          <a:p>
            <a:pPr marL="7701" defTabSz="554492">
              <a:lnSpc>
                <a:spcPts val="2038"/>
              </a:lnSpc>
              <a:spcBef>
                <a:spcPts val="61"/>
              </a:spcBef>
            </a:pPr>
            <a:r>
              <a:rPr lang="es-ES" sz="1698" kern="0" dirty="0">
                <a:solidFill>
                  <a:srgbClr val="00B7CC"/>
                </a:solidFill>
              </a:rPr>
              <a:t>Supervisión de un despliegue responsable e innovador de la IA </a:t>
            </a:r>
            <a:endParaRPr lang="es-ES" sz="1698" i="1" kern="0" dirty="0">
              <a:solidFill>
                <a:srgbClr val="00B7CC"/>
              </a:solidFill>
            </a:endParaRPr>
          </a:p>
        </p:txBody>
      </p:sp>
      <p:sp>
        <p:nvSpPr>
          <p:cNvPr id="7" name="CuadroTexto 6">
            <a:extLst>
              <a:ext uri="{FF2B5EF4-FFF2-40B4-BE49-F238E27FC236}">
                <a16:creationId xmlns:a16="http://schemas.microsoft.com/office/drawing/2014/main" id="{7AE30304-8240-7B9E-71ED-0EA346DD4E55}"/>
              </a:ext>
            </a:extLst>
          </p:cNvPr>
          <p:cNvSpPr txBox="1"/>
          <p:nvPr/>
        </p:nvSpPr>
        <p:spPr>
          <a:xfrm>
            <a:off x="848400" y="5110384"/>
            <a:ext cx="9864154" cy="264257"/>
          </a:xfrm>
          <a:prstGeom prst="rect">
            <a:avLst/>
          </a:prstGeom>
        </p:spPr>
        <p:txBody>
          <a:bodyPr vert="horz" wrap="square" lIns="0" tIns="7701" rIns="0" bIns="0" rtlCol="0">
            <a:spAutoFit/>
          </a:bodyPr>
          <a:lstStyle>
            <a:defPPr>
              <a:defRPr kern="0"/>
            </a:defPPr>
            <a:lvl1pPr marL="12700">
              <a:lnSpc>
                <a:spcPts val="3360"/>
              </a:lnSpc>
              <a:spcBef>
                <a:spcPts val="100"/>
              </a:spcBef>
              <a:defRPr sz="2800" b="1">
                <a:solidFill>
                  <a:srgbClr val="92D050"/>
                </a:solidFill>
                <a:effectLst/>
                <a:latin typeface="DINPro"/>
                <a:ea typeface="DINPro"/>
                <a:cs typeface="DINPro"/>
              </a:defRPr>
            </a:lvl1pPr>
          </a:lstStyle>
          <a:p>
            <a:pPr marL="7701" defTabSz="554492">
              <a:lnSpc>
                <a:spcPts val="2038"/>
              </a:lnSpc>
              <a:spcBef>
                <a:spcPts val="61"/>
              </a:spcBef>
            </a:pPr>
            <a:r>
              <a:rPr lang="es-ES" sz="1698" kern="0" dirty="0">
                <a:solidFill>
                  <a:srgbClr val="00B7CC"/>
                </a:solidFill>
              </a:rPr>
              <a:t>AESIA, referente internacional en IA </a:t>
            </a:r>
            <a:endParaRPr lang="es-ES" sz="1698" i="1" kern="0" dirty="0">
              <a:solidFill>
                <a:srgbClr val="00B7CC"/>
              </a:solidFill>
            </a:endParaRPr>
          </a:p>
        </p:txBody>
      </p:sp>
      <p:sp>
        <p:nvSpPr>
          <p:cNvPr id="18" name="CuadroTexto 17">
            <a:extLst>
              <a:ext uri="{FF2B5EF4-FFF2-40B4-BE49-F238E27FC236}">
                <a16:creationId xmlns:a16="http://schemas.microsoft.com/office/drawing/2014/main" id="{F8CAC36D-32E8-71A8-2A27-FE6C7AD3F379}"/>
              </a:ext>
            </a:extLst>
          </p:cNvPr>
          <p:cNvSpPr txBox="1"/>
          <p:nvPr/>
        </p:nvSpPr>
        <p:spPr>
          <a:xfrm>
            <a:off x="870821" y="2419883"/>
            <a:ext cx="9593095" cy="369004"/>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a:solidFill>
                  <a:sysClr val="windowText" lastClr="000000"/>
                </a:solidFill>
              </a:rPr>
              <a:t>Análisis sobre tendencias, perspectivas, elementos innovadores y diferenciales en el mercado.</a:t>
            </a:r>
          </a:p>
        </p:txBody>
      </p:sp>
      <p:sp>
        <p:nvSpPr>
          <p:cNvPr id="21" name="CuadroTexto 20">
            <a:extLst>
              <a:ext uri="{FF2B5EF4-FFF2-40B4-BE49-F238E27FC236}">
                <a16:creationId xmlns:a16="http://schemas.microsoft.com/office/drawing/2014/main" id="{4CE9B652-8609-3743-039D-80E01E16C4D3}"/>
              </a:ext>
            </a:extLst>
          </p:cNvPr>
          <p:cNvSpPr txBox="1"/>
          <p:nvPr/>
        </p:nvSpPr>
        <p:spPr>
          <a:xfrm>
            <a:off x="870821" y="2837085"/>
            <a:ext cx="8736968" cy="369004"/>
          </a:xfrm>
          <a:prstGeom prst="rect">
            <a:avLst/>
          </a:prstGeom>
        </p:spPr>
        <p:txBody>
          <a:bodyPr vert="horz" wrap="square" lIns="0" tIns="17328" rIns="0" bIns="0" rtlCol="0">
            <a:spAutoFit/>
          </a:bodyPr>
          <a:lstStyle>
            <a:defPPr>
              <a:defRPr kern="0"/>
            </a:defPPr>
            <a:lvl1pPr marL="469900" marR="5080" indent="-457200">
              <a:lnSpc>
                <a:spcPct val="150000"/>
              </a:lnSpc>
              <a:spcBef>
                <a:spcPts val="225"/>
              </a:spcBef>
              <a:buFont typeface="Courier New" panose="02070309020205020404" pitchFamily="49" charset="0"/>
              <a:buChar char="o"/>
              <a:defRPr sz="2800">
                <a:latin typeface="Frutiger"/>
                <a:cs typeface="Frutiger"/>
              </a:defRPr>
            </a:lvl1pPr>
          </a:lstStyle>
          <a:p>
            <a:pPr marL="284947" marR="3081" indent="-277246" defTabSz="554492">
              <a:spcBef>
                <a:spcPts val="136"/>
              </a:spcBef>
            </a:pPr>
            <a:r>
              <a:rPr lang="es-ES" sz="1698" kern="0">
                <a:solidFill>
                  <a:sysClr val="windowText" lastClr="000000"/>
                </a:solidFill>
              </a:rPr>
              <a:t>Generación de un debate sobre los usos de la IA en busca de un amplio consenso social.</a:t>
            </a:r>
          </a:p>
        </p:txBody>
      </p:sp>
      <p:sp>
        <p:nvSpPr>
          <p:cNvPr id="47" name="CuadroTexto 46">
            <a:extLst>
              <a:ext uri="{FF2B5EF4-FFF2-40B4-BE49-F238E27FC236}">
                <a16:creationId xmlns:a16="http://schemas.microsoft.com/office/drawing/2014/main" id="{6988BF9E-8B17-DDA8-D4DF-65F359BF6CC9}"/>
              </a:ext>
            </a:extLst>
          </p:cNvPr>
          <p:cNvSpPr txBox="1"/>
          <p:nvPr/>
        </p:nvSpPr>
        <p:spPr>
          <a:xfrm>
            <a:off x="811297" y="3297777"/>
            <a:ext cx="10542199" cy="353623"/>
          </a:xfrm>
          <a:prstGeom prst="rect">
            <a:avLst/>
          </a:prstGeom>
          <a:noFill/>
        </p:spPr>
        <p:txBody>
          <a:bodyPr wrap="square">
            <a:spAutoFit/>
          </a:bodyPr>
          <a:lstStyle/>
          <a:p>
            <a:pPr marL="277246" indent="-277246" defTabSz="554492">
              <a:buFont typeface="Courier New" panose="02070309020205020404" pitchFamily="49" charset="0"/>
              <a:buChar char="o"/>
            </a:pPr>
            <a:r>
              <a:rPr lang="es-ES" sz="1698" kern="0">
                <a:solidFill>
                  <a:sysClr val="windowText" lastClr="000000"/>
                </a:solidFill>
                <a:latin typeface="Frutiger"/>
                <a:ea typeface="DINPro"/>
                <a:cs typeface="DINPro"/>
              </a:rPr>
              <a:t>Fuente de prospectiva para identificar buenas prácticas y riesgos emergentes.</a:t>
            </a:r>
            <a:endParaRPr lang="es-ES" sz="1698" kern="0">
              <a:solidFill>
                <a:sysClr val="windowText" lastClr="000000"/>
              </a:solidFill>
              <a:latin typeface="Frutiger"/>
            </a:endParaRPr>
          </a:p>
        </p:txBody>
      </p:sp>
      <p:sp>
        <p:nvSpPr>
          <p:cNvPr id="48" name="CuadroTexto 47">
            <a:extLst>
              <a:ext uri="{FF2B5EF4-FFF2-40B4-BE49-F238E27FC236}">
                <a16:creationId xmlns:a16="http://schemas.microsoft.com/office/drawing/2014/main" id="{3913F711-A214-321C-F75D-ED45A78DA0EC}"/>
              </a:ext>
            </a:extLst>
          </p:cNvPr>
          <p:cNvSpPr txBox="1"/>
          <p:nvPr/>
        </p:nvSpPr>
        <p:spPr>
          <a:xfrm>
            <a:off x="811297" y="4268341"/>
            <a:ext cx="10542199" cy="353623"/>
          </a:xfrm>
          <a:prstGeom prst="rect">
            <a:avLst/>
          </a:prstGeom>
          <a:noFill/>
        </p:spPr>
        <p:txBody>
          <a:bodyPr wrap="square">
            <a:spAutoFit/>
          </a:bodyPr>
          <a:lstStyle/>
          <a:p>
            <a:pPr marL="277246" indent="-277246" defTabSz="554492">
              <a:buFont typeface="Courier New" panose="02070309020205020404" pitchFamily="49" charset="0"/>
              <a:buChar char="o"/>
            </a:pPr>
            <a:r>
              <a:rPr lang="es-ES" sz="1698" kern="0">
                <a:solidFill>
                  <a:sysClr val="windowText" lastClr="000000"/>
                </a:solidFill>
                <a:latin typeface="Frutiger"/>
                <a:ea typeface="DINPro"/>
                <a:cs typeface="DINPro"/>
              </a:rPr>
              <a:t>Supervisión y certificación de sistemas de IA, de acuerdo con el reglamento europeo de IA.</a:t>
            </a:r>
            <a:endParaRPr lang="es-ES" sz="1698" kern="0">
              <a:solidFill>
                <a:sysClr val="windowText" lastClr="000000"/>
              </a:solidFill>
              <a:latin typeface="Frutiger"/>
            </a:endParaRPr>
          </a:p>
        </p:txBody>
      </p:sp>
      <p:sp>
        <p:nvSpPr>
          <p:cNvPr id="49" name="CuadroTexto 48">
            <a:extLst>
              <a:ext uri="{FF2B5EF4-FFF2-40B4-BE49-F238E27FC236}">
                <a16:creationId xmlns:a16="http://schemas.microsoft.com/office/drawing/2014/main" id="{ED09E840-B523-E6BE-3CE2-D494C7CF8D48}"/>
              </a:ext>
            </a:extLst>
          </p:cNvPr>
          <p:cNvSpPr txBox="1"/>
          <p:nvPr/>
        </p:nvSpPr>
        <p:spPr>
          <a:xfrm>
            <a:off x="811297" y="4630931"/>
            <a:ext cx="10542199" cy="353623"/>
          </a:xfrm>
          <a:prstGeom prst="rect">
            <a:avLst/>
          </a:prstGeom>
          <a:noFill/>
        </p:spPr>
        <p:txBody>
          <a:bodyPr wrap="square">
            <a:spAutoFit/>
          </a:bodyPr>
          <a:lstStyle/>
          <a:p>
            <a:pPr marL="277246" indent="-277246" defTabSz="554492">
              <a:buFont typeface="Courier New" panose="02070309020205020404" pitchFamily="49" charset="0"/>
              <a:buChar char="o"/>
            </a:pPr>
            <a:r>
              <a:rPr lang="es-ES" sz="1698" kern="0">
                <a:solidFill>
                  <a:sysClr val="windowText" lastClr="000000"/>
                </a:solidFill>
                <a:latin typeface="Frutiger"/>
                <a:ea typeface="DINPro"/>
                <a:cs typeface="DINPro"/>
              </a:rPr>
              <a:t>Establecimiento de buenas prácticas para fomentar modelos transparentes y abiertos.</a:t>
            </a:r>
            <a:endParaRPr lang="es-ES" sz="1698" kern="0">
              <a:solidFill>
                <a:sysClr val="windowText" lastClr="000000"/>
              </a:solidFill>
              <a:latin typeface="Frutiger"/>
            </a:endParaRPr>
          </a:p>
        </p:txBody>
      </p:sp>
      <p:sp>
        <p:nvSpPr>
          <p:cNvPr id="50" name="CuadroTexto 49">
            <a:extLst>
              <a:ext uri="{FF2B5EF4-FFF2-40B4-BE49-F238E27FC236}">
                <a16:creationId xmlns:a16="http://schemas.microsoft.com/office/drawing/2014/main" id="{40599CB6-D3DB-25E6-F1E7-DD26F6F42E79}"/>
              </a:ext>
            </a:extLst>
          </p:cNvPr>
          <p:cNvSpPr txBox="1"/>
          <p:nvPr/>
        </p:nvSpPr>
        <p:spPr>
          <a:xfrm>
            <a:off x="811296" y="5434132"/>
            <a:ext cx="10769819" cy="353623"/>
          </a:xfrm>
          <a:prstGeom prst="rect">
            <a:avLst/>
          </a:prstGeom>
          <a:noFill/>
        </p:spPr>
        <p:txBody>
          <a:bodyPr wrap="square">
            <a:spAutoFit/>
          </a:bodyPr>
          <a:lstStyle>
            <a:defPPr>
              <a:defRPr kern="0"/>
            </a:defPPr>
            <a:lvl1pPr marL="457200" indent="-457200">
              <a:buFont typeface="Courier New" panose="02070309020205020404" pitchFamily="49" charset="0"/>
              <a:buChar char="o"/>
              <a:defRPr sz="2800">
                <a:latin typeface="Frutiger"/>
                <a:ea typeface="DINPro"/>
                <a:cs typeface="DINPro"/>
              </a:defRPr>
            </a:lvl1pPr>
          </a:lstStyle>
          <a:p>
            <a:pPr marL="277246" indent="-277246" defTabSz="554492"/>
            <a:r>
              <a:rPr lang="es-ES" sz="1698" kern="0" dirty="0">
                <a:solidFill>
                  <a:sysClr val="windowText" lastClr="000000"/>
                </a:solidFill>
              </a:rPr>
              <a:t>Referente internacional, contribuyendo a la reflexión internacional y europea sobre gobernanza y evolución de la IA.</a:t>
            </a:r>
          </a:p>
        </p:txBody>
      </p:sp>
      <p:sp>
        <p:nvSpPr>
          <p:cNvPr id="24" name="CuadroTexto 23">
            <a:extLst>
              <a:ext uri="{FF2B5EF4-FFF2-40B4-BE49-F238E27FC236}">
                <a16:creationId xmlns:a16="http://schemas.microsoft.com/office/drawing/2014/main" id="{A9B657C1-89EF-28AB-4A20-701A6018485E}"/>
              </a:ext>
            </a:extLst>
          </p:cNvPr>
          <p:cNvSpPr txBox="1"/>
          <p:nvPr/>
        </p:nvSpPr>
        <p:spPr>
          <a:xfrm>
            <a:off x="811296" y="5921234"/>
            <a:ext cx="10703130" cy="353623"/>
          </a:xfrm>
          <a:prstGeom prst="rect">
            <a:avLst/>
          </a:prstGeom>
          <a:noFill/>
        </p:spPr>
        <p:txBody>
          <a:bodyPr wrap="square">
            <a:spAutoFit/>
          </a:bodyPr>
          <a:lstStyle>
            <a:defPPr>
              <a:defRPr kern="0"/>
            </a:defPPr>
            <a:lvl1pPr marL="457200" indent="-457200">
              <a:buFont typeface="Courier New" panose="02070309020205020404" pitchFamily="49" charset="0"/>
              <a:buChar char="o"/>
              <a:defRPr sz="2800">
                <a:latin typeface="Frutiger"/>
                <a:ea typeface="DINPro"/>
                <a:cs typeface="DINPro"/>
              </a:defRPr>
            </a:lvl1pPr>
          </a:lstStyle>
          <a:p>
            <a:pPr marL="277246" indent="-277246" defTabSz="554492"/>
            <a:r>
              <a:rPr lang="es-ES" sz="1698" kern="0">
                <a:solidFill>
                  <a:sysClr val="windowText" lastClr="000000"/>
                </a:solidFill>
              </a:rPr>
              <a:t>Participación en las instituciones europeas derivadas del reglamento de IA (Oficina de la IA de la Comisión Europea).</a:t>
            </a:r>
          </a:p>
        </p:txBody>
      </p:sp>
      <p:sp>
        <p:nvSpPr>
          <p:cNvPr id="23" name="Marcador de número de diapositiva 22">
            <a:extLst>
              <a:ext uri="{FF2B5EF4-FFF2-40B4-BE49-F238E27FC236}">
                <a16:creationId xmlns:a16="http://schemas.microsoft.com/office/drawing/2014/main" id="{47F7F814-EDAA-DBCA-6756-D41DF41117AB}"/>
              </a:ext>
            </a:extLst>
          </p:cNvPr>
          <p:cNvSpPr>
            <a:spLocks noGrp="1"/>
          </p:cNvSpPr>
          <p:nvPr>
            <p:ph type="sldNum" sz="quarter" idx="7"/>
          </p:nvPr>
        </p:nvSpPr>
        <p:spPr>
          <a:xfrm>
            <a:off x="5602570" y="3620472"/>
            <a:ext cx="1700445" cy="168059"/>
          </a:xfrm>
        </p:spPr>
        <p:txBody>
          <a:bodyPr/>
          <a:lstStyle/>
          <a:p>
            <a:pPr defTabSz="554492"/>
            <a:fld id="{B6F15528-21DE-4FAA-801E-634DDDAF4B2B}" type="slidenum">
              <a:rPr lang="es-ES" sz="1092" kern="0">
                <a:solidFill>
                  <a:prstClr val="black">
                    <a:tint val="75000"/>
                  </a:prstClr>
                </a:solidFill>
              </a:rPr>
              <a:pPr defTabSz="554492"/>
              <a:t>9</a:t>
            </a:fld>
            <a:endParaRPr lang="es-ES" sz="1092" kern="0">
              <a:solidFill>
                <a:prstClr val="black">
                  <a:tint val="75000"/>
                </a:prstClr>
              </a:solidFill>
            </a:endParaRPr>
          </a:p>
        </p:txBody>
      </p:sp>
      <p:sp>
        <p:nvSpPr>
          <p:cNvPr id="12" name="object 17">
            <a:extLst>
              <a:ext uri="{FF2B5EF4-FFF2-40B4-BE49-F238E27FC236}">
                <a16:creationId xmlns:a16="http://schemas.microsoft.com/office/drawing/2014/main" id="{5644D444-032C-3B88-73DE-FA8EE00C1743}"/>
              </a:ext>
            </a:extLst>
          </p:cNvPr>
          <p:cNvSpPr txBox="1"/>
          <p:nvPr/>
        </p:nvSpPr>
        <p:spPr>
          <a:xfrm>
            <a:off x="166824" y="486032"/>
            <a:ext cx="847346" cy="830698"/>
          </a:xfrm>
          <a:prstGeom prst="rect">
            <a:avLst/>
          </a:prstGeom>
        </p:spPr>
        <p:txBody>
          <a:bodyPr vert="horz" wrap="square" lIns="0" tIns="8086" rIns="0" bIns="0" rtlCol="0" anchor="t">
            <a:spAutoFit/>
          </a:bodyPr>
          <a:lstStyle/>
          <a:p>
            <a:pPr marL="7701" algn="ctr" defTabSz="554492">
              <a:spcBef>
                <a:spcPts val="64"/>
              </a:spcBef>
            </a:pPr>
            <a:r>
              <a:rPr lang="es-ES" sz="1698" b="1" kern="0" spc="-15">
                <a:solidFill>
                  <a:prstClr val="white"/>
                </a:solidFill>
                <a:latin typeface="Frutiger"/>
              </a:rPr>
              <a:t>EJE 3</a:t>
            </a:r>
            <a:endParaRPr lang="es-ES" sz="1698" b="1" kern="0" spc="-15">
              <a:solidFill>
                <a:prstClr val="white"/>
              </a:solidFill>
              <a:latin typeface="Frutiger"/>
              <a:cs typeface="Frutiger"/>
            </a:endParaRPr>
          </a:p>
          <a:p>
            <a:pPr marL="7701" algn="ctr" defTabSz="554492">
              <a:spcBef>
                <a:spcPts val="64"/>
              </a:spcBef>
            </a:pPr>
            <a:r>
              <a:rPr lang="es-ES" sz="1092" kern="0" spc="-15">
                <a:solidFill>
                  <a:prstClr val="white"/>
                </a:solidFill>
                <a:latin typeface="Frutiger"/>
              </a:rPr>
              <a:t>PALANCA</a:t>
            </a:r>
          </a:p>
          <a:p>
            <a:pPr marL="7701" algn="ctr" defTabSz="554492">
              <a:spcBef>
                <a:spcPts val="64"/>
              </a:spcBef>
            </a:pPr>
            <a:r>
              <a:rPr lang="es-ES" sz="1092" kern="0" spc="-15">
                <a:solidFill>
                  <a:prstClr val="white"/>
                </a:solidFill>
                <a:latin typeface="Frutiger"/>
              </a:rPr>
              <a:t> 8</a:t>
            </a:r>
            <a:endParaRPr lang="es-ES" sz="1213" kern="0" spc="-15">
              <a:solidFill>
                <a:prstClr val="white"/>
              </a:solidFill>
              <a:latin typeface="Frutiger"/>
            </a:endParaRPr>
          </a:p>
          <a:p>
            <a:pPr marL="7701" algn="ctr" defTabSz="554492">
              <a:spcBef>
                <a:spcPts val="64"/>
              </a:spcBef>
            </a:pPr>
            <a:endParaRPr lang="es-ES" sz="1213" kern="0" spc="-15">
              <a:solidFill>
                <a:prstClr val="white"/>
              </a:solidFill>
              <a:latin typeface="Frutiger"/>
            </a:endParaRPr>
          </a:p>
        </p:txBody>
      </p:sp>
      <p:cxnSp>
        <p:nvCxnSpPr>
          <p:cNvPr id="13" name="Conector recto 12">
            <a:extLst>
              <a:ext uri="{FF2B5EF4-FFF2-40B4-BE49-F238E27FC236}">
                <a16:creationId xmlns:a16="http://schemas.microsoft.com/office/drawing/2014/main" id="{ABC631B1-7B2D-E5F3-62C2-F5328890CFFA}"/>
              </a:ext>
            </a:extLst>
          </p:cNvPr>
          <p:cNvCxnSpPr>
            <a:cxnSpLocks/>
          </p:cNvCxnSpPr>
          <p:nvPr/>
        </p:nvCxnSpPr>
        <p:spPr>
          <a:xfrm>
            <a:off x="150922" y="762562"/>
            <a:ext cx="879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bject 5">
            <a:extLst>
              <a:ext uri="{FF2B5EF4-FFF2-40B4-BE49-F238E27FC236}">
                <a16:creationId xmlns:a16="http://schemas.microsoft.com/office/drawing/2014/main" id="{878ACCA4-4C55-29F2-AD74-072C2C601C5C}"/>
              </a:ext>
            </a:extLst>
          </p:cNvPr>
          <p:cNvSpPr txBox="1"/>
          <p:nvPr/>
        </p:nvSpPr>
        <p:spPr>
          <a:xfrm>
            <a:off x="8227987" y="19681"/>
            <a:ext cx="3845611" cy="234406"/>
          </a:xfrm>
          <a:prstGeom prst="rect">
            <a:avLst/>
          </a:prstGeom>
        </p:spPr>
        <p:txBody>
          <a:bodyPr vert="horz" wrap="square" lIns="0" tIns="10397" rIns="0" bIns="0" rtlCol="0">
            <a:spAutoFit/>
          </a:bodyPr>
          <a:lstStyle/>
          <a:p>
            <a:pPr marL="7701" defTabSz="554492">
              <a:spcBef>
                <a:spcPts val="82"/>
              </a:spcBef>
            </a:pPr>
            <a:r>
              <a:rPr sz="1455" kern="0" dirty="0" err="1">
                <a:solidFill>
                  <a:srgbClr val="FFFFFF"/>
                </a:solidFill>
                <a:latin typeface="Open Sans"/>
                <a:cs typeface="Open Sans"/>
              </a:rPr>
              <a:t>Estrategia</a:t>
            </a:r>
            <a:r>
              <a:rPr sz="1455" kern="0" spc="64" dirty="0">
                <a:solidFill>
                  <a:srgbClr val="FFFFFF"/>
                </a:solidFill>
                <a:latin typeface="Open Sans"/>
                <a:cs typeface="Open Sans"/>
              </a:rPr>
              <a:t> </a:t>
            </a:r>
            <a:r>
              <a:rPr lang="es-ES" sz="1455" kern="0" spc="64" dirty="0">
                <a:solidFill>
                  <a:srgbClr val="FFFFFF"/>
                </a:solidFill>
                <a:latin typeface="Open Sans"/>
                <a:cs typeface="Open Sans"/>
              </a:rPr>
              <a:t>d</a:t>
            </a:r>
            <a:r>
              <a:rPr sz="1455" kern="0" dirty="0">
                <a:solidFill>
                  <a:srgbClr val="FFFFFF"/>
                </a:solidFill>
                <a:latin typeface="Open Sans"/>
                <a:cs typeface="Open Sans"/>
              </a:rPr>
              <a:t>e</a:t>
            </a:r>
            <a:r>
              <a:rPr sz="1455" kern="0" spc="67" dirty="0">
                <a:solidFill>
                  <a:srgbClr val="FFFFFF"/>
                </a:solidFill>
                <a:latin typeface="Open Sans"/>
                <a:cs typeface="Open Sans"/>
              </a:rPr>
              <a:t> </a:t>
            </a:r>
            <a:r>
              <a:rPr lang="es-ES" sz="1455" kern="0" dirty="0">
                <a:solidFill>
                  <a:srgbClr val="FFFFFF"/>
                </a:solidFill>
                <a:latin typeface="Open Sans"/>
                <a:cs typeface="Open Sans"/>
              </a:rPr>
              <a:t>I</a:t>
            </a:r>
            <a:r>
              <a:rPr sz="1455" kern="0" dirty="0" err="1">
                <a:solidFill>
                  <a:srgbClr val="FFFFFF"/>
                </a:solidFill>
                <a:latin typeface="Open Sans"/>
                <a:cs typeface="Open Sans"/>
              </a:rPr>
              <a:t>nteligencia</a:t>
            </a:r>
            <a:r>
              <a:rPr sz="1455" kern="0" spc="64" dirty="0">
                <a:solidFill>
                  <a:srgbClr val="FFFFFF"/>
                </a:solidFill>
                <a:latin typeface="Open Sans"/>
                <a:cs typeface="Open Sans"/>
              </a:rPr>
              <a:t> </a:t>
            </a:r>
            <a:r>
              <a:rPr lang="es-ES" sz="1455" kern="0" spc="-6" dirty="0">
                <a:solidFill>
                  <a:srgbClr val="FFFFFF"/>
                </a:solidFill>
                <a:latin typeface="Open Sans"/>
                <a:cs typeface="Open Sans"/>
              </a:rPr>
              <a:t>A</a:t>
            </a:r>
            <a:r>
              <a:rPr sz="1455" kern="0" spc="-6" dirty="0" err="1">
                <a:solidFill>
                  <a:srgbClr val="FFFFFF"/>
                </a:solidFill>
                <a:latin typeface="Open Sans"/>
                <a:cs typeface="Open Sans"/>
              </a:rPr>
              <a:t>rtificia</a:t>
            </a:r>
            <a:r>
              <a:rPr lang="es-ES" sz="1455" kern="0" spc="-6" dirty="0">
                <a:solidFill>
                  <a:srgbClr val="FFFFFF"/>
                </a:solidFill>
                <a:latin typeface="Open Sans"/>
                <a:cs typeface="Open Sans"/>
              </a:rPr>
              <a:t>l 2024</a:t>
            </a:r>
            <a:endParaRPr sz="1455" kern="0" dirty="0">
              <a:solidFill>
                <a:sysClr val="windowText" lastClr="000000"/>
              </a:solidFill>
              <a:latin typeface="Open Sans"/>
              <a:cs typeface="Open Sans"/>
            </a:endParaRPr>
          </a:p>
        </p:txBody>
      </p:sp>
    </p:spTree>
    <p:extLst>
      <p:ext uri="{BB962C8B-B14F-4D97-AF65-F5344CB8AC3E}">
        <p14:creationId xmlns:p14="http://schemas.microsoft.com/office/powerpoint/2010/main" val="1643849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COLOR_TAG" val="#4472C4"/>
  <p:tag name="POWER_USER_PPT_AGENDA_PRESENTATION_DIVIDERS_CHECKED_TAG" val="0"/>
  <p:tag name="POWER_USER_PPT_AGENDA_PRESENTATION_TABLE_OF_CONTENT_CHECKED_TAG" val="1"/>
  <p:tag name="POWER_USER_PPT_AGENDA_PRESENTATION_TITLE_TEXT_TAG" val="Agenda"/>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accent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7E162720311B545AD4CF74ABEF0EB35" ma:contentTypeVersion="1" ma:contentTypeDescription="Crear nuevo documento." ma:contentTypeScope="" ma:versionID="8fb1db7ca78c4f7e9d0e978845b6059f">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09B0F-15FB-45FA-A1D7-38ECE51DC4F7}">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e8c1f247-7eca-4b2a-8919-63747d7ffdd8"/>
    <ds:schemaRef ds:uri="151050c8-b917-480a-89cc-1be25c39b9e9"/>
    <ds:schemaRef ds:uri="http://www.w3.org/XML/1998/namespace"/>
    <ds:schemaRef ds:uri="http://purl.org/dc/elements/1.1/"/>
    <ds:schemaRef ds:uri="a8fb8f09-7c6c-4cd3-b3bc-9ad92b561814"/>
    <ds:schemaRef ds:uri="cde1fb3c-c56f-4958-ae5b-b8061544403c"/>
  </ds:schemaRefs>
</ds:datastoreItem>
</file>

<file path=customXml/itemProps2.xml><?xml version="1.0" encoding="utf-8"?>
<ds:datastoreItem xmlns:ds="http://schemas.openxmlformats.org/officeDocument/2006/customXml" ds:itemID="{5C79F3A0-2BBA-4B42-AEA1-2CFDB7BE47DA}"/>
</file>

<file path=customXml/itemProps3.xml><?xml version="1.0" encoding="utf-8"?>
<ds:datastoreItem xmlns:ds="http://schemas.openxmlformats.org/officeDocument/2006/customXml" ds:itemID="{602D48CB-7BAB-4DAE-A018-B1C2F1DA5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1936</TotalTime>
  <Words>3792</Words>
  <Application>Microsoft Office PowerPoint</Application>
  <PresentationFormat>Panorámica</PresentationFormat>
  <Paragraphs>354</Paragraphs>
  <Slides>29</Slides>
  <Notes>12</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29</vt:i4>
      </vt:variant>
    </vt:vector>
  </HeadingPairs>
  <TitlesOfParts>
    <vt:vector size="43" baseType="lpstr">
      <vt:lpstr>Arial</vt:lpstr>
      <vt:lpstr>Barlow Light</vt:lpstr>
      <vt:lpstr>Calibri</vt:lpstr>
      <vt:lpstr>Courier New</vt:lpstr>
      <vt:lpstr>DIN Alternate Bold</vt:lpstr>
      <vt:lpstr>DINPro</vt:lpstr>
      <vt:lpstr>Frutiger</vt:lpstr>
      <vt:lpstr>Open Sans</vt:lpstr>
      <vt:lpstr>Open Sans Semibold</vt:lpstr>
      <vt:lpstr>Rooney Pro</vt:lpstr>
      <vt:lpstr>Custom Design</vt:lpstr>
      <vt:lpstr>1_Custom Design</vt:lpstr>
      <vt:lpstr>2_Custom Design</vt:lpstr>
      <vt:lpstr>Office Theme</vt:lpstr>
      <vt:lpstr>Estrategia de Inteligencia Artificial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Objeto de la convocatoria y normativa aplicable</vt:lpstr>
      <vt:lpstr>Beneficiarios</vt:lpstr>
      <vt:lpstr>Actuaciones</vt:lpstr>
      <vt:lpstr>Subcontratación</vt:lpstr>
      <vt:lpstr>Plazos</vt:lpstr>
      <vt:lpstr>Cuantías e intensidad de ayuda</vt:lpstr>
      <vt:lpstr>Criterios de evaluación</vt:lpstr>
      <vt:lpstr>Compatibilidad de las ayudas</vt:lpstr>
      <vt:lpstr>Presentación de PowerPoint</vt:lpstr>
      <vt:lpstr>Justificación</vt:lpstr>
      <vt:lpstr>Seguimiento</vt:lpstr>
      <vt:lpstr>Presentación de PowerPoint</vt:lpstr>
      <vt:lpstr>Procedimiento de solicitud</vt:lpstr>
      <vt:lpstr>Plan de proyecto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Martinez Samalea, Juan</dc:creator>
  <cp:lastModifiedBy>Martinez Samalea, Juan</cp:lastModifiedBy>
  <cp:revision>57</cp:revision>
  <dcterms:created xsi:type="dcterms:W3CDTF">2021-12-15T16:40:40Z</dcterms:created>
  <dcterms:modified xsi:type="dcterms:W3CDTF">2025-02-05T13:02:05Z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0x01010087E162720311B545AD4CF74ABEF0EB35</vt:lpwstr>
  </property>
  <property fmtid="{D5CDD505-2E9C-101B-9397-08002B2CF9AE}" pid="3" name="MediaServiceImageTags">
    <vt:lpwstr/>
  </property>
</Properties>
</file>